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0" r:id="rId4"/>
    <p:sldId id="270" r:id="rId5"/>
    <p:sldId id="271" r:id="rId6"/>
    <p:sldId id="272" r:id="rId7"/>
    <p:sldId id="264" r:id="rId8"/>
    <p:sldId id="265" r:id="rId9"/>
    <p:sldId id="267" r:id="rId10"/>
    <p:sldId id="268" r:id="rId11"/>
    <p:sldId id="269" r:id="rId12"/>
    <p:sldId id="273" r:id="rId13"/>
    <p:sldId id="274" r:id="rId14"/>
    <p:sldId id="275" r:id="rId15"/>
    <p:sldId id="266" r:id="rId16"/>
    <p:sldId id="262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Freesentation 3 Light" pitchFamily="2" charset="-127"/>
      <p:regular r:id="rId21"/>
    </p:embeddedFont>
    <p:embeddedFont>
      <p:font typeface="Freesentation 4 Regular" pitchFamily="2" charset="-127"/>
      <p:regular r:id="rId22"/>
    </p:embeddedFont>
    <p:embeddedFont>
      <p:font typeface="Freesentation 5 Medium" pitchFamily="2" charset="-127"/>
      <p:regular r:id="rId23"/>
    </p:embeddedFont>
    <p:embeddedFont>
      <p:font typeface="Freesentation 6 SemiBold" pitchFamily="2" charset="-127"/>
      <p:regular r:id="rId24"/>
      <p:bold r:id="rId25"/>
    </p:embeddedFont>
    <p:embeddedFont>
      <p:font typeface="Freesentation 7 Bold" pitchFamily="2" charset="-127"/>
      <p:bold r:id="rId26"/>
    </p:embeddedFont>
    <p:embeddedFont>
      <p:font typeface="Freesentation 9 Black" pitchFamily="2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63FF"/>
    <a:srgbClr val="36A1AF"/>
    <a:srgbClr val="1431C2"/>
    <a:srgbClr val="0F6B59"/>
    <a:srgbClr val="F8F8F8"/>
    <a:srgbClr val="D25000"/>
    <a:srgbClr val="484554"/>
    <a:srgbClr val="4F04FF"/>
    <a:srgbClr val="5A6170"/>
    <a:srgbClr val="67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/>
    <p:restoredTop sz="94603"/>
  </p:normalViewPr>
  <p:slideViewPr>
    <p:cSldViewPr snapToGrid="0">
      <p:cViewPr>
        <p:scale>
          <a:sx n="77" d="100"/>
          <a:sy n="77" d="100"/>
        </p:scale>
        <p:origin x="4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BED90-B630-FD4C-BCBE-61A5C2A8C043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FC246-DBFF-8D47-BF03-7775F43C38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24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773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FC246-DBFF-8D47-BF03-7775F43C382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53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95AA3-9441-BE77-42BA-0E2725A4C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D0C594-373C-C43F-F850-2603213E3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864FC-D603-6700-F106-AEB45E76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85815-576B-1A95-6250-FD371921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F3D9C-1057-6E35-81B6-35795384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47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30F22-8E01-5B6E-53E5-2AE7B95A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85751-B0BC-D5F7-B16C-DF55B304E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F481D-AFD2-25E1-7A49-77B09E1A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6243CB-000F-CC5A-B74B-D8B6B93E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3242F-C705-3157-E1C1-3B45411C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710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8EEB29-D82A-8EF2-3ED5-9E67159CF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1212F2-326C-DD30-3E99-D10C9E537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44C4-9FBB-C3C9-1A25-9824F2EA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4D484-1C51-B149-E517-67C6F009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28A21-1E61-3451-FFAE-73EFA83F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4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3E4CD-4677-C45A-5B27-8F345400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660700-FC49-E751-29B3-0936A322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22577-3566-BEDB-29ED-EDC52C61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6680E-F57F-5F1F-CE55-D7EC03FE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93B9A-A4DF-5776-579B-6C5F333B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25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7A6FF-8407-0656-C120-22F29896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8059A-4F88-ADCB-9717-E1326E85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0AF41-F073-C410-7E58-D373CB4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906A6-D744-F03A-3529-D8374A19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0C5F5-6BC2-9F4E-340B-F9E2EB23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97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F7BC-2C9E-CD80-BAAA-C5E9DADE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D716E-56FD-F9F6-EB1B-FB99A1028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C35425-C2E0-FC09-F989-471536CC7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2CA7D3-E069-BE5A-3FD3-40D586D6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8DF843-C273-BCB1-5554-A7214BF7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3ACDBE-6E8E-2D25-BDB1-0C1D4934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57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73EC-9DCC-B7EA-3E1C-5275D61C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2A497-7365-6777-2492-515B2660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22578-999D-9B78-7068-AAE2EEF62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4163BF-A41E-742C-0450-C181B81BD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17EF80-9CE2-349F-1CF4-C3BAF4616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6D6D60-6538-0F1B-08A6-9ED580D3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3BFBB-C306-9219-15A1-A9F8CBF8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0986C0-8D3F-BE02-6128-DF625F9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369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A3C81-44F1-7A56-3F0E-8C7A1B2C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2BC435-00F6-BDA6-8378-E7896783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BE288F-B7EC-7DF6-A95D-3F3A6056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51AE0E-A256-5EEB-46DF-2FE27DF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21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A54812-3174-9FEF-4678-EC9842FB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17A4C8-B34E-C2D0-3005-23167980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6A37B-5BC9-465E-DE4A-D3EA9BF2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5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F7D0-36F8-0B00-D9BF-BB36D4AF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1677B-4004-C6D7-527C-3DDC987D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E2E01-6E91-43BE-459E-89A58148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BB7EB-107D-0AD1-B609-14E53352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3E060-913A-AC40-A420-5F538D9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8D4C05-38CF-97AE-54FC-61EEF63E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263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10A25-35F1-EF37-DF52-F4B7A905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03E550-6511-2EAB-D1BA-A6F819C43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E4E8FF-285C-14A8-9E10-04C6AC0D5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1ADE0-2869-50CC-A91F-3642200E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A3755-6436-FFED-7900-F436EE6E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5EC8B-D2DD-C15C-61B4-A37EA342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05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24A32A-3A7B-DDAE-5DA9-1F237C3D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DA61F-464C-0A39-D262-1AF6840C5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EE0BF-81FD-9E86-B9D9-D5E50A4E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2273F3-001C-864C-9F96-23CF0B0010B5}" type="datetimeFigureOut">
              <a:rPr kumimoji="1" lang="ko-KR" altLang="en-US" smtClean="0"/>
              <a:t>2025. 4. 27.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E6B3B-D136-4086-C2AF-E4806CE2A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7A8C5-C09A-7EC9-D3E1-8053FF486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52B92-3B06-3449-BFE0-83CE6B65255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516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F7DAE-0E54-5C43-929D-71F5AAEE7549}"/>
              </a:ext>
            </a:extLst>
          </p:cNvPr>
          <p:cNvSpPr txBox="1"/>
          <p:nvPr/>
        </p:nvSpPr>
        <p:spPr>
          <a:xfrm>
            <a:off x="1014413" y="962272"/>
            <a:ext cx="5081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5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2D2DB-6955-10A3-438A-FC1382A0B693}"/>
              </a:ext>
            </a:extLst>
          </p:cNvPr>
          <p:cNvSpPr txBox="1"/>
          <p:nvPr/>
        </p:nvSpPr>
        <p:spPr>
          <a:xfrm>
            <a:off x="1014413" y="1885602"/>
            <a:ext cx="333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실증적 </a:t>
            </a:r>
            <a:r>
              <a:rPr kumimoji="1" lang="en-US" altLang="ko-KR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AI </a:t>
            </a:r>
            <a:r>
              <a:rPr kumimoji="1" lang="ko-KR" altLang="en-US" sz="2400" dirty="0">
                <a:solidFill>
                  <a:schemeClr val="bg1">
                    <a:lumMod val="8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개발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B2D92-53A3-9366-BBA4-63B264FA5732}"/>
              </a:ext>
            </a:extLst>
          </p:cNvPr>
          <p:cNvSpPr txBox="1"/>
          <p:nvPr/>
        </p:nvSpPr>
        <p:spPr>
          <a:xfrm>
            <a:off x="1014413" y="5503356"/>
            <a:ext cx="2570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AICN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팀원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: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김재민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팀장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김동경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이도현</a:t>
            </a:r>
            <a:endParaRPr kumimoji="1" lang="en-US" altLang="ko-KR" sz="1600" dirty="0"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A6392-CD12-B240-D451-DE413C92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43588" y="2565398"/>
            <a:ext cx="2115311" cy="2115311"/>
          </a:xfrm>
          <a:prstGeom prst="rect">
            <a:avLst/>
          </a:prstGeom>
        </p:spPr>
      </p:pic>
      <p:pic>
        <p:nvPicPr>
          <p:cNvPr id="8" name="그림 7" descr="차량, 육상 차량, 바퀴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F2E6D4-9348-7848-0CA4-3DFF252F2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3" y="2927790"/>
            <a:ext cx="5581459" cy="42251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D500BF-572C-CF9F-9806-31391D73F4ED}"/>
              </a:ext>
            </a:extLst>
          </p:cNvPr>
          <p:cNvSpPr/>
          <p:nvPr/>
        </p:nvSpPr>
        <p:spPr>
          <a:xfrm>
            <a:off x="1121664" y="769869"/>
            <a:ext cx="658368" cy="94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24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14105-B6EF-5BE7-7246-B6F1D17B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0BCC80AA-827C-542E-CD55-D3F97F53A2ED}"/>
              </a:ext>
            </a:extLst>
          </p:cNvPr>
          <p:cNvSpPr/>
          <p:nvPr/>
        </p:nvSpPr>
        <p:spPr>
          <a:xfrm>
            <a:off x="6290747" y="1665513"/>
            <a:ext cx="5433467" cy="4699865"/>
          </a:xfrm>
          <a:prstGeom prst="roundRect">
            <a:avLst>
              <a:gd name="adj" fmla="val 3475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EB36B13-4F19-7A89-6448-C17BF5BFF8EA}"/>
              </a:ext>
            </a:extLst>
          </p:cNvPr>
          <p:cNvSpPr/>
          <p:nvPr/>
        </p:nvSpPr>
        <p:spPr>
          <a:xfrm>
            <a:off x="467788" y="1665513"/>
            <a:ext cx="5433467" cy="4699865"/>
          </a:xfrm>
          <a:prstGeom prst="roundRect">
            <a:avLst>
              <a:gd name="adj" fmla="val 3475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992926-75D5-2012-9332-5A805C2F35A3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A0F50-0FF9-F6ED-71CE-BA91A2FDC8E6}"/>
              </a:ext>
            </a:extLst>
          </p:cNvPr>
          <p:cNvSpPr txBox="1"/>
          <p:nvPr/>
        </p:nvSpPr>
        <p:spPr>
          <a:xfrm>
            <a:off x="5009374" y="1148272"/>
            <a:ext cx="217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  <a:r>
              <a:rPr kumimoji="1" lang="en-US" altLang="ko-KR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2000" dirty="0" err="1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전처리</a:t>
            </a:r>
            <a:endParaRPr kumimoji="1" lang="ko-KR" altLang="en-US" sz="2000" dirty="0">
              <a:solidFill>
                <a:srgbClr val="5A6170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05D317-7B89-69F2-FB6C-E6EDE556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00820"/>
            <a:ext cx="4969780" cy="246959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F82034-6B11-1D35-0CC4-78EA49EC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3" r="23678" b="24843"/>
          <a:stretch/>
        </p:blipFill>
        <p:spPr>
          <a:xfrm>
            <a:off x="685800" y="4824880"/>
            <a:ext cx="1530375" cy="11617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5B5C94-05CE-DD1C-890B-A48C3CF3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42" t="-1287" r="2354" b="12010"/>
          <a:stretch/>
        </p:blipFill>
        <p:spPr>
          <a:xfrm>
            <a:off x="2402162" y="4809523"/>
            <a:ext cx="1564718" cy="11617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B7CF718-7F01-C88C-C2B8-13228A39B5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334" b="18952"/>
          <a:stretch/>
        </p:blipFill>
        <p:spPr>
          <a:xfrm>
            <a:off x="4168777" y="4820717"/>
            <a:ext cx="1465265" cy="11617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AD9DC64-2367-C72F-3CB2-A2597989D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193" y="4722743"/>
            <a:ext cx="1775064" cy="1396979"/>
          </a:xfrm>
          <a:prstGeom prst="rect">
            <a:avLst/>
          </a:prstGeom>
        </p:spPr>
      </p:pic>
      <p:sp>
        <p:nvSpPr>
          <p:cNvPr id="37" name="액자 36">
            <a:extLst>
              <a:ext uri="{FF2B5EF4-FFF2-40B4-BE49-F238E27FC236}">
                <a16:creationId xmlns:a16="http://schemas.microsoft.com/office/drawing/2014/main" id="{2E472F29-01EB-F9C3-8469-9BAB4E70A653}"/>
              </a:ext>
            </a:extLst>
          </p:cNvPr>
          <p:cNvSpPr/>
          <p:nvPr/>
        </p:nvSpPr>
        <p:spPr>
          <a:xfrm>
            <a:off x="734786" y="2469253"/>
            <a:ext cx="718457" cy="867974"/>
          </a:xfrm>
          <a:prstGeom prst="frame">
            <a:avLst>
              <a:gd name="adj1" fmla="val 5549"/>
            </a:avLst>
          </a:prstGeom>
          <a:solidFill>
            <a:srgbClr val="4F0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9" name="액자 38">
            <a:extLst>
              <a:ext uri="{FF2B5EF4-FFF2-40B4-BE49-F238E27FC236}">
                <a16:creationId xmlns:a16="http://schemas.microsoft.com/office/drawing/2014/main" id="{C933702C-AEDC-6F98-C1B4-CC607F7F4863}"/>
              </a:ext>
            </a:extLst>
          </p:cNvPr>
          <p:cNvSpPr/>
          <p:nvPr/>
        </p:nvSpPr>
        <p:spPr>
          <a:xfrm>
            <a:off x="1477305" y="2469253"/>
            <a:ext cx="718457" cy="867974"/>
          </a:xfrm>
          <a:prstGeom prst="frame">
            <a:avLst>
              <a:gd name="adj1" fmla="val 5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0" name="액자 39">
            <a:extLst>
              <a:ext uri="{FF2B5EF4-FFF2-40B4-BE49-F238E27FC236}">
                <a16:creationId xmlns:a16="http://schemas.microsoft.com/office/drawing/2014/main" id="{88816A39-8D5F-1C11-6D12-4E58FB6E5040}"/>
              </a:ext>
            </a:extLst>
          </p:cNvPr>
          <p:cNvSpPr/>
          <p:nvPr/>
        </p:nvSpPr>
        <p:spPr>
          <a:xfrm>
            <a:off x="685800" y="4805721"/>
            <a:ext cx="1564718" cy="1176696"/>
          </a:xfrm>
          <a:prstGeom prst="frame">
            <a:avLst>
              <a:gd name="adj1" fmla="val 5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84A83138-166F-91A2-9306-CA84EB1CA5C9}"/>
              </a:ext>
            </a:extLst>
          </p:cNvPr>
          <p:cNvSpPr/>
          <p:nvPr/>
        </p:nvSpPr>
        <p:spPr>
          <a:xfrm>
            <a:off x="9708193" y="4725988"/>
            <a:ext cx="1775064" cy="1393734"/>
          </a:xfrm>
          <a:prstGeom prst="frame">
            <a:avLst>
              <a:gd name="adj1" fmla="val 5549"/>
            </a:avLst>
          </a:prstGeom>
          <a:solidFill>
            <a:srgbClr val="4F0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FF6CBE-E168-19DD-D79D-0FB717130930}"/>
              </a:ext>
            </a:extLst>
          </p:cNvPr>
          <p:cNvSpPr txBox="1"/>
          <p:nvPr/>
        </p:nvSpPr>
        <p:spPr>
          <a:xfrm>
            <a:off x="6548563" y="1884669"/>
            <a:ext cx="50163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데이터 구성</a:t>
            </a:r>
            <a:endParaRPr kumimoji="1" lang="en" altLang="ko-KR" b="1" dirty="0"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AI-Hub </a:t>
            </a:r>
            <a:r>
              <a:rPr kumimoji="1" lang="en" altLang="ko-KR" sz="1600" dirty="0" err="1">
                <a:latin typeface="Freesentation 4 Regular" pitchFamily="2" charset="-127"/>
                <a:ea typeface="Freesentation 4 Regular" pitchFamily="2" charset="-127"/>
              </a:rPr>
              <a:t>full_vehicle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: 361,655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개 이미지 색인</a:t>
            </a:r>
          </a:p>
          <a:p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어노테이션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: 499,999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개 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JSON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엔트리 로드 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&amp;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병합</a:t>
            </a:r>
          </a:p>
          <a:p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80% → train, 20% → </a:t>
            </a:r>
            <a:r>
              <a:rPr lang="en" altLang="ko-KR" sz="1600" u="none" strike="noStrike" dirty="0" err="1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val</a:t>
            </a: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 (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각각 약 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290</a:t>
            </a: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k / 72k 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이미지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r>
              <a:rPr lang="en-US" altLang="ko-KR" b="1" u="none" strike="noStrike" dirty="0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YOLO </a:t>
            </a:r>
            <a:r>
              <a:rPr lang="ko-KR" altLang="en-US" b="1" u="none" strike="noStrike" dirty="0">
                <a:solidFill>
                  <a:srgbClr val="000000"/>
                </a:solidFill>
                <a:effectLst/>
                <a:latin typeface="Freesentation 4 Regular" pitchFamily="2" charset="-127"/>
                <a:ea typeface="Freesentation 4 Regular" pitchFamily="2" charset="-127"/>
              </a:rPr>
              <a:t>레이블 자동 생성</a:t>
            </a:r>
            <a:endParaRPr lang="en-US" altLang="ko-KR" b="1" u="none" strike="noStrike" dirty="0">
              <a:solidFill>
                <a:srgbClr val="000000"/>
              </a:solidFill>
              <a:effectLst/>
              <a:latin typeface="Freesentation 4 Regular" pitchFamily="2" charset="-127"/>
              <a:ea typeface="Freesentation 4 Regular" pitchFamily="2" charset="-127"/>
            </a:endParaRPr>
          </a:p>
          <a:p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datasets/detection/labels/{</a:t>
            </a:r>
            <a:r>
              <a:rPr kumimoji="1" lang="en" altLang="ko-KR" sz="1600" dirty="0" err="1">
                <a:latin typeface="Freesentation 4 Regular" pitchFamily="2" charset="-127"/>
                <a:ea typeface="Freesentation 4 Regular" pitchFamily="2" charset="-127"/>
              </a:rPr>
              <a:t>train,val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}</a:t>
            </a:r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에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 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.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txt 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파일 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한 이미지당 단일 파일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datasets/detection/{</a:t>
            </a:r>
            <a:r>
              <a:rPr kumimoji="1" lang="en" altLang="ko-KR" sz="1600" dirty="0" err="1">
                <a:latin typeface="Freesentation 4 Regular" pitchFamily="2" charset="-127"/>
                <a:ea typeface="Freesentation 4 Regular" pitchFamily="2" charset="-127"/>
              </a:rPr>
              <a:t>train.txt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en" altLang="ko-KR" sz="1600" dirty="0" err="1">
                <a:latin typeface="Freesentation 4 Regular" pitchFamily="2" charset="-127"/>
                <a:ea typeface="Freesentation 4 Regular" pitchFamily="2" charset="-127"/>
              </a:rPr>
              <a:t>val.txt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}</a:t>
            </a:r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에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절대경로 리스트 생성</a:t>
            </a:r>
          </a:p>
          <a:p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data/</a:t>
            </a:r>
            <a:r>
              <a:rPr kumimoji="1" lang="en" altLang="ko-KR" sz="1600" dirty="0" err="1">
                <a:latin typeface="Freesentation 4 Regular" pitchFamily="2" charset="-127"/>
                <a:ea typeface="Freesentation 4 Regular" pitchFamily="2" charset="-127"/>
              </a:rPr>
              <a:t>custom_det.yaml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 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자동 작성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A9A8E3-6835-60BE-5576-5C300F0619CB}"/>
              </a:ext>
            </a:extLst>
          </p:cNvPr>
          <p:cNvSpPr txBox="1"/>
          <p:nvPr/>
        </p:nvSpPr>
        <p:spPr>
          <a:xfrm>
            <a:off x="6548563" y="4150287"/>
            <a:ext cx="26924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dirty="0">
                <a:latin typeface="Freesentation 4 Regular" pitchFamily="2" charset="-127"/>
                <a:ea typeface="Freesentation 4 Regular" pitchFamily="2" charset="-127"/>
              </a:rPr>
              <a:t>Recognition CSV </a:t>
            </a:r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자동 생성</a:t>
            </a:r>
          </a:p>
          <a:p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datasets/recognition/labels/{</a:t>
            </a:r>
            <a:r>
              <a:rPr kumimoji="1" lang="en" altLang="ko-KR" sz="1600" dirty="0" err="1">
                <a:latin typeface="Freesentation 4 Regular" pitchFamily="2" charset="-127"/>
                <a:ea typeface="Freesentation 4 Regular" pitchFamily="2" charset="-127"/>
              </a:rPr>
              <a:t>train.csv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en" altLang="ko-KR" sz="1600" dirty="0" err="1">
                <a:latin typeface="Freesentation 4 Regular" pitchFamily="2" charset="-127"/>
                <a:ea typeface="Freesentation 4 Regular" pitchFamily="2" charset="-127"/>
              </a:rPr>
              <a:t>val.csv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}</a:t>
            </a:r>
          </a:p>
          <a:p>
            <a:r>
              <a:rPr kumimoji="1" lang="en" altLang="ko-KR" sz="1600" dirty="0" err="1">
                <a:latin typeface="Freesentation 4 Regular" pitchFamily="2" charset="-127"/>
                <a:ea typeface="Freesentation 4 Regular" pitchFamily="2" charset="-127"/>
              </a:rPr>
              <a:t>image,plate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 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컬럼으로 </a:t>
            </a:r>
            <a:r>
              <a:rPr kumimoji="1" lang="en" altLang="ko-KR" sz="1600" dirty="0" err="1">
                <a:latin typeface="Freesentation 4 Regular" pitchFamily="2" charset="-127"/>
                <a:ea typeface="Freesentation 4 Regular" pitchFamily="2" charset="-127"/>
              </a:rPr>
              <a:t>OCRDataset</a:t>
            </a:r>
            <a:r>
              <a:rPr kumimoji="1" lang="en" altLang="ko-KR" sz="1600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바로 로딩 가능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0390B6-7F88-7438-64E9-45BC9668396B}"/>
              </a:ext>
            </a:extLst>
          </p:cNvPr>
          <p:cNvSpPr txBox="1"/>
          <p:nvPr/>
        </p:nvSpPr>
        <p:spPr>
          <a:xfrm>
            <a:off x="6548563" y="5486969"/>
            <a:ext cx="315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F04FF"/>
                </a:solidFill>
                <a:latin typeface="Freesentation 6 SemiBold" pitchFamily="2" charset="-127"/>
                <a:ea typeface="Freesentation 6 SemiBold" pitchFamily="2" charset="-127"/>
              </a:rPr>
              <a:t>각각 </a:t>
            </a:r>
            <a:r>
              <a:rPr lang="en" altLang="ko-KR" sz="1600" b="1" u="none" strike="noStrike" dirty="0" err="1">
                <a:solidFill>
                  <a:srgbClr val="4F04FF"/>
                </a:solidFill>
                <a:effectLst/>
                <a:latin typeface="Freesentation 6 SemiBold" pitchFamily="2" charset="-127"/>
                <a:ea typeface="Freesentation 6 SemiBold" pitchFamily="2" charset="-127"/>
              </a:rPr>
              <a:t>best.pt</a:t>
            </a:r>
            <a:r>
              <a:rPr lang="en-US" altLang="ko-KR" sz="1600" b="1" u="none" strike="noStrike" dirty="0">
                <a:solidFill>
                  <a:srgbClr val="4F04FF"/>
                </a:solidFill>
                <a:effectLst/>
                <a:latin typeface="Freesentation 6 SemiBold" pitchFamily="2" charset="-127"/>
                <a:ea typeface="Freesentation 6 SemiBold" pitchFamily="2" charset="-127"/>
              </a:rPr>
              <a:t>,</a:t>
            </a:r>
            <a:r>
              <a:rPr lang="ko-KR" altLang="en-US" sz="1600" b="1" u="none" strike="noStrike" dirty="0">
                <a:solidFill>
                  <a:srgbClr val="4F04FF"/>
                </a:solidFill>
                <a:effectLst/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en" altLang="ko-KR" sz="1600" b="1" dirty="0" err="1">
                <a:solidFill>
                  <a:srgbClr val="4F04FF"/>
                </a:solidFill>
                <a:latin typeface="Freesentation 6 SemiBold" pitchFamily="2" charset="-127"/>
                <a:ea typeface="Freesentation 6 SemiBold" pitchFamily="2" charset="-127"/>
              </a:rPr>
              <a:t>best_acc.pth</a:t>
            </a:r>
            <a:r>
              <a:rPr lang="ko-KR" altLang="en-US" sz="1600" b="1" dirty="0">
                <a:solidFill>
                  <a:srgbClr val="4F04FF"/>
                </a:solidFill>
                <a:latin typeface="Freesentation 6 SemiBold" pitchFamily="2" charset="-127"/>
                <a:ea typeface="Freesentation 6 SemiBold" pitchFamily="2" charset="-127"/>
              </a:rPr>
              <a:t> 생성으로 탐지</a:t>
            </a:r>
            <a:r>
              <a:rPr lang="en-US" altLang="ko-KR" sz="1600" b="1" dirty="0">
                <a:solidFill>
                  <a:srgbClr val="4F04FF"/>
                </a:solidFill>
                <a:latin typeface="Freesentation 6 SemiBold" pitchFamily="2" charset="-127"/>
                <a:ea typeface="Freesentation 6 SemiBold" pitchFamily="2" charset="-127"/>
              </a:rPr>
              <a:t>,</a:t>
            </a:r>
            <a:r>
              <a:rPr lang="ko-KR" altLang="en-US" sz="1600" b="1" dirty="0">
                <a:solidFill>
                  <a:srgbClr val="4F04FF"/>
                </a:solidFill>
                <a:latin typeface="Freesentation 6 SemiBold" pitchFamily="2" charset="-127"/>
                <a:ea typeface="Freesentation 6 SemiBold" pitchFamily="2" charset="-127"/>
              </a:rPr>
              <a:t> 인식성능 향상 </a:t>
            </a:r>
            <a:endParaRPr kumimoji="1" lang="ko-KR" altLang="en-US" sz="1600" b="1" dirty="0">
              <a:solidFill>
                <a:srgbClr val="4F04FF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61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642F8-1B6E-2E56-D4E9-F548F6DA8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C06CF97-3917-17F8-FC36-DEBC6A19EFA7}"/>
              </a:ext>
            </a:extLst>
          </p:cNvPr>
          <p:cNvSpPr/>
          <p:nvPr/>
        </p:nvSpPr>
        <p:spPr>
          <a:xfrm>
            <a:off x="467788" y="1665513"/>
            <a:ext cx="11212378" cy="4699865"/>
          </a:xfrm>
          <a:prstGeom prst="roundRect">
            <a:avLst>
              <a:gd name="adj" fmla="val 3475"/>
            </a:avLst>
          </a:prstGeom>
          <a:solidFill>
            <a:srgbClr val="484554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806735-EFF5-C06A-9AFD-EADF3819F152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1C683-402B-624F-AE73-8004819FEFA6}"/>
              </a:ext>
            </a:extLst>
          </p:cNvPr>
          <p:cNvSpPr txBox="1"/>
          <p:nvPr/>
        </p:nvSpPr>
        <p:spPr>
          <a:xfrm>
            <a:off x="4742866" y="1062007"/>
            <a:ext cx="270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  <a:r>
              <a:rPr kumimoji="1" lang="en-US" altLang="ko-KR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데이터 증강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2CDF77-7086-9E57-EC81-A4C34FE8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09" y="2031504"/>
            <a:ext cx="5554139" cy="3972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FF9713-2868-6AAD-970E-42773D076D48}"/>
              </a:ext>
            </a:extLst>
          </p:cNvPr>
          <p:cNvSpPr txBox="1"/>
          <p:nvPr/>
        </p:nvSpPr>
        <p:spPr>
          <a:xfrm>
            <a:off x="6633369" y="2031503"/>
            <a:ext cx="47969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가상 번호판 생성 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en" altLang="ko-KR" b="1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create_plate.py</a:t>
            </a:r>
            <a:r>
              <a:rPr kumimoji="1" lang="en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Virtual_Number_Plate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(Oh-</a:t>
            </a:r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JongJin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기반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랜덤 숫자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+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한글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+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숫자 조합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신형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8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자리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·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구형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7/8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자리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홀로그램 템플릿 지원</a:t>
            </a:r>
          </a:p>
          <a:p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tqdm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 Pillow, </a:t>
            </a:r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colorama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4ACA6-07E6-9D59-8CDD-C2874DA63DD5}"/>
              </a:ext>
            </a:extLst>
          </p:cNvPr>
          <p:cNvSpPr txBox="1"/>
          <p:nvPr/>
        </p:nvSpPr>
        <p:spPr>
          <a:xfrm>
            <a:off x="6633369" y="3911105"/>
            <a:ext cx="47969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번호판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차량 합성 </a:t>
            </a:r>
            <a:r>
              <a:rPr kumimoji="1" lang="en-US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en" altLang="ko-KR" b="1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generate_img.py</a:t>
            </a:r>
            <a:r>
              <a:rPr kumimoji="1" lang="en" altLang="ko-KR" b="1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</a:t>
            </a:r>
          </a:p>
          <a:p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plates/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폴더에서 생성된 번호판 이미지 로드</a:t>
            </a:r>
          </a:p>
          <a:p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labels/</a:t>
            </a:r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filtered_label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/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에서 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JSON 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bbox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·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번호판 </a:t>
            </a:r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bbox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)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파싱</a:t>
            </a:r>
          </a:p>
          <a:p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OpenCV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로 랜덤 번호판 선택 → </a:t>
            </a:r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bbox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크기에 맞게 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cv2.resize</a:t>
            </a: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원본 차량 이미지에 합성 → </a:t>
            </a:r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yolo_dataset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/images/train, labels/train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폴더에 저장</a:t>
            </a:r>
          </a:p>
          <a:p>
            <a:r>
              <a:rPr kumimoji="1" lang="en" altLang="ko-KR" sz="1600" dirty="0" err="1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data.yaml</a:t>
            </a:r>
            <a:r>
              <a:rPr kumimoji="1" lang="en" altLang="ko-KR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자동 생성</a:t>
            </a:r>
          </a:p>
        </p:txBody>
      </p:sp>
    </p:spTree>
    <p:extLst>
      <p:ext uri="{BB962C8B-B14F-4D97-AF65-F5344CB8AC3E}">
        <p14:creationId xmlns:p14="http://schemas.microsoft.com/office/powerpoint/2010/main" val="405267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D2DBF0-496D-C39A-A185-B1127FE3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25B27-754C-34FB-8AAC-F79C4C7BC83A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차량 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BC65B-A055-9A4B-005A-7D59AA7342D8}"/>
              </a:ext>
            </a:extLst>
          </p:cNvPr>
          <p:cNvSpPr txBox="1"/>
          <p:nvPr/>
        </p:nvSpPr>
        <p:spPr>
          <a:xfrm>
            <a:off x="4602795" y="1148272"/>
            <a:ext cx="298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현재 진행상황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-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관련 논문 스터디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589A438-4362-E70F-6644-991C85389F23}"/>
              </a:ext>
            </a:extLst>
          </p:cNvPr>
          <p:cNvSpPr/>
          <p:nvPr/>
        </p:nvSpPr>
        <p:spPr>
          <a:xfrm>
            <a:off x="325830" y="1665515"/>
            <a:ext cx="3690144" cy="3700107"/>
          </a:xfrm>
          <a:prstGeom prst="roundRect">
            <a:avLst>
              <a:gd name="adj" fmla="val 3475"/>
            </a:avLst>
          </a:prstGeom>
          <a:solidFill>
            <a:srgbClr val="0F6B59"/>
          </a:solidFill>
          <a:ln w="31750">
            <a:solidFill>
              <a:schemeClr val="bg1"/>
            </a:solidFill>
            <a:prstDash val="dashDot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ED43B9B-091A-9DDC-9835-A4B7F6E60B69}"/>
              </a:ext>
            </a:extLst>
          </p:cNvPr>
          <p:cNvSpPr/>
          <p:nvPr/>
        </p:nvSpPr>
        <p:spPr>
          <a:xfrm>
            <a:off x="4250928" y="1665514"/>
            <a:ext cx="3690144" cy="3695796"/>
          </a:xfrm>
          <a:prstGeom prst="roundRect">
            <a:avLst>
              <a:gd name="adj" fmla="val 3475"/>
            </a:avLst>
          </a:prstGeom>
          <a:solidFill>
            <a:srgbClr val="1431C2"/>
          </a:solidFill>
          <a:ln w="31750">
            <a:solidFill>
              <a:schemeClr val="bg1"/>
            </a:solidFill>
            <a:prstDash val="dashDot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4D9A4E6-2AC8-27D6-0A51-EAB2364C8132}"/>
              </a:ext>
            </a:extLst>
          </p:cNvPr>
          <p:cNvSpPr/>
          <p:nvPr/>
        </p:nvSpPr>
        <p:spPr>
          <a:xfrm>
            <a:off x="8176026" y="1665514"/>
            <a:ext cx="3690144" cy="3695796"/>
          </a:xfrm>
          <a:prstGeom prst="roundRect">
            <a:avLst>
              <a:gd name="adj" fmla="val 3475"/>
            </a:avLst>
          </a:prstGeom>
          <a:solidFill>
            <a:srgbClr val="36A1AF"/>
          </a:solidFill>
          <a:ln w="31750">
            <a:solidFill>
              <a:schemeClr val="bg1"/>
            </a:solidFill>
            <a:prstDash val="dashDot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131CA-8A69-4EE7-733D-126F854BAC51}"/>
              </a:ext>
            </a:extLst>
          </p:cNvPr>
          <p:cNvSpPr txBox="1"/>
          <p:nvPr/>
        </p:nvSpPr>
        <p:spPr>
          <a:xfrm>
            <a:off x="265940" y="1746697"/>
            <a:ext cx="380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“Computer Vision Applications in Intelligent Transportation Systems: A Survey”</a:t>
            </a:r>
            <a:r>
              <a:rPr kumimoji="1" lang="en-US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(2023/5/8)</a:t>
            </a:r>
            <a:endParaRPr kumimoji="1" lang="ko-KR" altLang="en-US" b="1" dirty="0">
              <a:solidFill>
                <a:schemeClr val="bg1"/>
              </a:solidFill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E84920-19E3-8158-F565-6B7DDA38A4D9}"/>
              </a:ext>
            </a:extLst>
          </p:cNvPr>
          <p:cNvSpPr txBox="1"/>
          <p:nvPr/>
        </p:nvSpPr>
        <p:spPr>
          <a:xfrm>
            <a:off x="4248625" y="1746697"/>
            <a:ext cx="380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“Real Time License Plate Recognition from Video Streams using Deep Learning”</a:t>
            </a:r>
            <a:r>
              <a:rPr kumimoji="1" lang="en-US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(2019/1/1)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3EDFC-F8B2-3E1A-C52E-02750895FFDC}"/>
              </a:ext>
            </a:extLst>
          </p:cNvPr>
          <p:cNvSpPr txBox="1"/>
          <p:nvPr/>
        </p:nvSpPr>
        <p:spPr>
          <a:xfrm>
            <a:off x="8116136" y="1768111"/>
            <a:ext cx="380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“Robust License Plate Recognition System using YOLO and CNN”</a:t>
            </a:r>
            <a:r>
              <a:rPr kumimoji="1" lang="en-US" altLang="ko-KR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(2021/4/30)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79646A25-504B-B2A2-62F0-3ADA08BB7D86}"/>
              </a:ext>
            </a:extLst>
          </p:cNvPr>
          <p:cNvCxnSpPr>
            <a:cxnSpLocks/>
          </p:cNvCxnSpPr>
          <p:nvPr/>
        </p:nvCxnSpPr>
        <p:spPr>
          <a:xfrm>
            <a:off x="325830" y="2760453"/>
            <a:ext cx="3690144" cy="0"/>
          </a:xfrm>
          <a:prstGeom prst="line">
            <a:avLst/>
          </a:prstGeom>
          <a:ln w="25400">
            <a:solidFill>
              <a:schemeClr val="bg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4066541-B590-9D30-68B6-DAD51AAA6754}"/>
              </a:ext>
            </a:extLst>
          </p:cNvPr>
          <p:cNvCxnSpPr>
            <a:cxnSpLocks/>
          </p:cNvCxnSpPr>
          <p:nvPr/>
        </p:nvCxnSpPr>
        <p:spPr>
          <a:xfrm>
            <a:off x="4248625" y="2760453"/>
            <a:ext cx="3690144" cy="0"/>
          </a:xfrm>
          <a:prstGeom prst="line">
            <a:avLst/>
          </a:prstGeom>
          <a:ln w="25400">
            <a:solidFill>
              <a:schemeClr val="bg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050C70E-DD64-F5F6-714F-5253E72A7FB1}"/>
              </a:ext>
            </a:extLst>
          </p:cNvPr>
          <p:cNvCxnSpPr>
            <a:cxnSpLocks/>
          </p:cNvCxnSpPr>
          <p:nvPr/>
        </p:nvCxnSpPr>
        <p:spPr>
          <a:xfrm>
            <a:off x="8171420" y="2760453"/>
            <a:ext cx="3690144" cy="0"/>
          </a:xfrm>
          <a:prstGeom prst="line">
            <a:avLst/>
          </a:prstGeom>
          <a:ln w="25400">
            <a:solidFill>
              <a:schemeClr val="bg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A23A34-0EC6-3490-13ED-6F6372F88250}"/>
              </a:ext>
            </a:extLst>
          </p:cNvPr>
          <p:cNvSpPr txBox="1"/>
          <p:nvPr/>
        </p:nvSpPr>
        <p:spPr>
          <a:xfrm>
            <a:off x="564418" y="3134392"/>
            <a:ext cx="3212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 Visual Rhythm: 60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프레임</a:t>
            </a:r>
            <a:endParaRPr kumimoji="1" lang="en-US" altLang="ko-KR" sz="1600" dirty="0">
              <a:solidFill>
                <a:schemeClr val="bg1"/>
              </a:solidFill>
              <a:latin typeface="Freesentation 3 Light" pitchFamily="2" charset="-127"/>
              <a:ea typeface="Freesentation 3 Light" pitchFamily="2" charset="-127"/>
            </a:endParaRP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→시간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공간 압축 영상 생성</a:t>
            </a:r>
            <a:b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</a:b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 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VR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에서 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YOLO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로 차량 프레임 “마크” 추출</a:t>
            </a:r>
            <a:endParaRPr kumimoji="1" lang="en-US" altLang="ko-KR" sz="1600" dirty="0">
              <a:solidFill>
                <a:schemeClr val="bg1"/>
              </a:solidFill>
              <a:latin typeface="Freesentation 3 Light" pitchFamily="2" charset="-127"/>
              <a:ea typeface="Freesentation 3 Light" pitchFamily="2" charset="-127"/>
            </a:endParaRPr>
          </a:p>
          <a:p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→단일 키프레임 선정</a:t>
            </a:r>
            <a:b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</a:b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최종 번호판 검출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(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YOLOv8-small)→</a:t>
            </a:r>
            <a:r>
              <a:rPr kumimoji="1" lang="en" altLang="ko-KR" sz="1600" dirty="0" err="1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EasyOCR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인식 → 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CER 15.76 %</a:t>
            </a:r>
            <a:endParaRPr kumimoji="1" lang="ko-KR" altLang="en-US" sz="1600" dirty="0">
              <a:solidFill>
                <a:schemeClr val="bg1"/>
              </a:solidFill>
              <a:latin typeface="Freesentation 3 Light" pitchFamily="2" charset="-127"/>
              <a:ea typeface="Freesentation 3 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E9765A-D3C7-DF3C-8DFA-BFCC2A1585D4}"/>
              </a:ext>
            </a:extLst>
          </p:cNvPr>
          <p:cNvSpPr txBox="1"/>
          <p:nvPr/>
        </p:nvSpPr>
        <p:spPr>
          <a:xfrm>
            <a:off x="4357717" y="2943385"/>
            <a:ext cx="347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프레임 추출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: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차량 속도별 최적 프레임 율 조정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빠른 차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50–80,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느린 차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10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프레임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)</a:t>
            </a:r>
            <a:b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</a:b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번호판 검출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: 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OpenCV Contours + Morphological Ops + Adaptive Thresholding</a:t>
            </a:r>
            <a:b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</a:b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문자 분할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: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노이즈 제거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·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대비 보정 후 문자 영역 추출</a:t>
            </a:r>
            <a:b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</a:b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문자 인식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: 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CNN(36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클래스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) → 93 %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정확도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, </a:t>
            </a:r>
            <a:r>
              <a:rPr kumimoji="1" lang="ko-KR" altLang="en-US" sz="1600" dirty="0" err="1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최종값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 다중 프레임 다수결로 결정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B82432-8830-513D-48D3-584966E1814A}"/>
              </a:ext>
            </a:extLst>
          </p:cNvPr>
          <p:cNvSpPr txBox="1"/>
          <p:nvPr/>
        </p:nvSpPr>
        <p:spPr>
          <a:xfrm>
            <a:off x="8221360" y="3152941"/>
            <a:ext cx="35902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번호판 검출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: 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YOLO v4 (CSPDarkNet53+SPP+PAN)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로 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ROI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추출</a:t>
            </a:r>
            <a:b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</a:b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한글 전용 </a:t>
            </a:r>
            <a:r>
              <a:rPr kumimoji="1" lang="ko-KR" altLang="en-US" sz="1600" dirty="0" err="1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전처리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 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3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종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(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침식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·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음절 위치 보정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)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적용</a:t>
            </a:r>
            <a:b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</a:b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 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CNN(one-hot) 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문자 인식 → 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97.5 %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정확도</a:t>
            </a: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, 1.4–2.6 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s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처리</a:t>
            </a:r>
            <a:b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</a:br>
            <a:r>
              <a:rPr kumimoji="1" lang="en-US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-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기존 </a:t>
            </a:r>
            <a:r>
              <a:rPr kumimoji="1" lang="en" altLang="ko-KR" sz="1600" dirty="0" err="1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EasyOCR</a:t>
            </a:r>
            <a:r>
              <a:rPr kumimoji="1" lang="en" altLang="ko-KR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 62.5 % vs Tesseract 12.5 % </a:t>
            </a:r>
            <a:r>
              <a:rPr kumimoji="1" lang="ko-KR" altLang="en-US" sz="1600" dirty="0">
                <a:solidFill>
                  <a:schemeClr val="bg1"/>
                </a:solidFill>
                <a:latin typeface="Freesentation 3 Light" pitchFamily="2" charset="-127"/>
                <a:ea typeface="Freesentation 3 Light" pitchFamily="2" charset="-127"/>
              </a:rPr>
              <a:t>대비 대폭 개선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BE6FBB9-09EF-725F-D580-7E693A8D9010}"/>
              </a:ext>
            </a:extLst>
          </p:cNvPr>
          <p:cNvSpPr/>
          <p:nvPr/>
        </p:nvSpPr>
        <p:spPr>
          <a:xfrm>
            <a:off x="325830" y="5544241"/>
            <a:ext cx="11535734" cy="923330"/>
          </a:xfrm>
          <a:prstGeom prst="roundRect">
            <a:avLst>
              <a:gd name="adj" fmla="val 16555"/>
            </a:avLst>
          </a:prstGeom>
          <a:solidFill>
            <a:srgbClr val="6C63FF"/>
          </a:solidFill>
          <a:ln w="31750">
            <a:solidFill>
              <a:schemeClr val="bg1"/>
            </a:solidFill>
            <a:prstDash val="dashDot"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err="1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Github</a:t>
            </a:r>
            <a:r>
              <a:rPr kumimoji="1" lang="ko-KR" altLang="en-US" sz="2400" b="1" dirty="0" err="1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에</a:t>
            </a:r>
            <a:r>
              <a:rPr kumimoji="1" lang="ko-KR" altLang="en-US" sz="2400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 논문 스터디 업로드</a:t>
            </a:r>
            <a:r>
              <a:rPr kumimoji="1" lang="en-US" altLang="ko-KR" sz="2400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 </a:t>
            </a:r>
            <a:r>
              <a:rPr kumimoji="1" lang="ko-KR" altLang="en-US" sz="2400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207374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CDB2B3-07B8-7E06-E663-FEDE077A7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E9C89-D8DC-B2B0-CE11-A1E0B3383078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차량 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F891-2704-FBD0-7A9B-7E4E6E01C71F}"/>
              </a:ext>
            </a:extLst>
          </p:cNvPr>
          <p:cNvSpPr txBox="1"/>
          <p:nvPr/>
        </p:nvSpPr>
        <p:spPr>
          <a:xfrm>
            <a:off x="4602795" y="1148272"/>
            <a:ext cx="298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white"/>
                </a:solidFill>
                <a:latin typeface="Freesentation 4 Regular" pitchFamily="2" charset="-127"/>
                <a:ea typeface="Freesentation 4 Regular" pitchFamily="2" charset="-127"/>
              </a:rPr>
              <a:t>GitHub</a:t>
            </a:r>
            <a:r>
              <a:rPr kumimoji="1" lang="ko-KR" altLang="en-US" sz="2000" dirty="0">
                <a:solidFill>
                  <a:prstClr val="white"/>
                </a:solidFill>
                <a:latin typeface="Freesentation 4 Regular" pitchFamily="2" charset="-127"/>
                <a:ea typeface="Freesentation 4 Regular" pitchFamily="2" charset="-127"/>
              </a:rPr>
              <a:t> 관리현황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eesentation 4 Regular" pitchFamily="2" charset="-127"/>
              <a:ea typeface="Freesentation 4 Regular" pitchFamily="2" charset="-127"/>
              <a:cs typeface="+mn-cs"/>
            </a:endParaRPr>
          </a:p>
        </p:txBody>
      </p:sp>
      <p:pic>
        <p:nvPicPr>
          <p:cNvPr id="5" name="그림 4" descr="텍스트, 스크린샷, 번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69C2A7-0D1D-4906-C0BE-F96F3483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95" y="1757392"/>
            <a:ext cx="6071144" cy="3452963"/>
          </a:xfrm>
          <a:prstGeom prst="rect">
            <a:avLst/>
          </a:prstGeom>
        </p:spPr>
      </p:pic>
      <p:pic>
        <p:nvPicPr>
          <p:cNvPr id="7" name="그림 6" descr="텍스트, 스크린샷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2EC08E6-0EB6-1978-4E9A-222903F3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75" y="2905757"/>
            <a:ext cx="6408330" cy="34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035A8-A7BD-4491-5137-F379D0B66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40D640-D013-DF7B-9C69-1EA42FCA922D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차량 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75893-53B2-9BFE-1343-4EF064E03607}"/>
              </a:ext>
            </a:extLst>
          </p:cNvPr>
          <p:cNvSpPr txBox="1"/>
          <p:nvPr/>
        </p:nvSpPr>
        <p:spPr>
          <a:xfrm>
            <a:off x="4602795" y="1148272"/>
            <a:ext cx="2986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GitHub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 관리현황</a:t>
            </a:r>
          </a:p>
        </p:txBody>
      </p:sp>
      <p:pic>
        <p:nvPicPr>
          <p:cNvPr id="6" name="그림 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59DF24-98D3-5DA5-1E94-16E9B74A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63" y="1698642"/>
            <a:ext cx="3926819" cy="2299515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B4B1C5E-F130-E424-5ED0-D1A88456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819" y="1698642"/>
            <a:ext cx="3926819" cy="2299515"/>
          </a:xfrm>
          <a:prstGeom prst="rect">
            <a:avLst/>
          </a:prstGeom>
        </p:spPr>
      </p:pic>
      <p:pic>
        <p:nvPicPr>
          <p:cNvPr id="10" name="그림 9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1259595-389C-2281-A83D-DBAE93E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362" y="4119543"/>
            <a:ext cx="3926820" cy="2166104"/>
          </a:xfrm>
          <a:prstGeom prst="rect">
            <a:avLst/>
          </a:prstGeom>
        </p:spPr>
      </p:pic>
      <p:pic>
        <p:nvPicPr>
          <p:cNvPr id="11" name="그림 10" descr="텍스트, 번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05CB27-7C7A-43D8-2DB6-FE169D73A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819" y="4119543"/>
            <a:ext cx="3926820" cy="2151476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6B4ECD4-6A53-D809-3EFB-E5C8990A071A}"/>
              </a:ext>
            </a:extLst>
          </p:cNvPr>
          <p:cNvSpPr/>
          <p:nvPr/>
        </p:nvSpPr>
        <p:spPr>
          <a:xfrm>
            <a:off x="1521362" y="1618280"/>
            <a:ext cx="945794" cy="366682"/>
          </a:xfrm>
          <a:prstGeom prst="roundRect">
            <a:avLst/>
          </a:prstGeom>
          <a:solidFill>
            <a:srgbClr val="D25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Freesentation 5 Medium" pitchFamily="2" charset="-127"/>
                <a:ea typeface="Freesentation 5 Medium" pitchFamily="2" charset="-127"/>
              </a:rPr>
              <a:t>모델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1EE626C-9CB4-405A-65DF-6FF951AE906E}"/>
              </a:ext>
            </a:extLst>
          </p:cNvPr>
          <p:cNvSpPr/>
          <p:nvPr/>
        </p:nvSpPr>
        <p:spPr>
          <a:xfrm>
            <a:off x="6743819" y="1618280"/>
            <a:ext cx="945794" cy="366682"/>
          </a:xfrm>
          <a:prstGeom prst="roundRect">
            <a:avLst/>
          </a:prstGeom>
          <a:solidFill>
            <a:srgbClr val="D25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latin typeface="Freesentation 5 Medium" pitchFamily="2" charset="-127"/>
                <a:ea typeface="Freesentation 5 Medium" pitchFamily="2" charset="-127"/>
              </a:rPr>
              <a:t>전처리</a:t>
            </a:r>
            <a:endParaRPr kumimoji="1" lang="ko-KR" altLang="en-US" dirty="0"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1040CE5-9944-7232-92A9-9A2379B1D15B}"/>
              </a:ext>
            </a:extLst>
          </p:cNvPr>
          <p:cNvSpPr/>
          <p:nvPr/>
        </p:nvSpPr>
        <p:spPr>
          <a:xfrm>
            <a:off x="6743819" y="4079008"/>
            <a:ext cx="945794" cy="366682"/>
          </a:xfrm>
          <a:prstGeom prst="roundRect">
            <a:avLst/>
          </a:prstGeom>
          <a:solidFill>
            <a:srgbClr val="D25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Freesentation 5 Medium" pitchFamily="2" charset="-127"/>
                <a:ea typeface="Freesentation 5 Medium" pitchFamily="2" charset="-127"/>
              </a:rPr>
              <a:t>회의록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BA1D236-E6E5-C68A-3160-375C1FA2D6F4}"/>
              </a:ext>
            </a:extLst>
          </p:cNvPr>
          <p:cNvSpPr/>
          <p:nvPr/>
        </p:nvSpPr>
        <p:spPr>
          <a:xfrm>
            <a:off x="1521361" y="4078519"/>
            <a:ext cx="945794" cy="366682"/>
          </a:xfrm>
          <a:prstGeom prst="roundRect">
            <a:avLst/>
          </a:prstGeom>
          <a:solidFill>
            <a:srgbClr val="D25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Freesentation 5 Medium" pitchFamily="2" charset="-127"/>
                <a:ea typeface="Freesentation 5 Medium" pitchFamily="2" charset="-127"/>
              </a:rPr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317839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6523-1452-28DF-BF3D-B3819D026A5B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610FD-A1F5-CC93-B835-D37AF0CAE316}"/>
              </a:ext>
            </a:extLst>
          </p:cNvPr>
          <p:cNvSpPr txBox="1"/>
          <p:nvPr/>
        </p:nvSpPr>
        <p:spPr>
          <a:xfrm>
            <a:off x="5074057" y="1212187"/>
            <a:ext cx="204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앞으로의 계획방향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495DC1-7DF6-78F7-A506-CE3ECFCFB2BD}"/>
              </a:ext>
            </a:extLst>
          </p:cNvPr>
          <p:cNvGrpSpPr/>
          <p:nvPr/>
        </p:nvGrpSpPr>
        <p:grpSpPr>
          <a:xfrm>
            <a:off x="9399341" y="4831671"/>
            <a:ext cx="1128997" cy="1600208"/>
            <a:chOff x="1171574" y="2057401"/>
            <a:chExt cx="2671763" cy="4057648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2CBD87E4-6E7C-75AB-0B29-F3373F60F5EE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id="{7C2C6EF6-A0A6-17C2-EA58-4EDA892691DD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6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203DC1-5FF9-2FF3-ACAE-D5B19BF12F96}"/>
              </a:ext>
            </a:extLst>
          </p:cNvPr>
          <p:cNvGrpSpPr/>
          <p:nvPr/>
        </p:nvGrpSpPr>
        <p:grpSpPr>
          <a:xfrm>
            <a:off x="8176019" y="4831672"/>
            <a:ext cx="1128998" cy="1600207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F39B5759-0872-BFF3-662F-CDB0AE9F1D40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id="{B651146F-7347-62F0-ED78-5E4CE1A4AB9F}"/>
                </a:ext>
              </a:extLst>
            </p:cNvPr>
            <p:cNvSpPr/>
            <p:nvPr/>
          </p:nvSpPr>
          <p:spPr>
            <a:xfrm flipV="1">
              <a:off x="1171574" y="5016073"/>
              <a:ext cx="2671762" cy="1098974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396007-6B88-AF4D-5AEF-432DB8127136}"/>
              </a:ext>
            </a:extLst>
          </p:cNvPr>
          <p:cNvGrpSpPr/>
          <p:nvPr/>
        </p:nvGrpSpPr>
        <p:grpSpPr>
          <a:xfrm>
            <a:off x="10635566" y="4831672"/>
            <a:ext cx="1128998" cy="1600207"/>
            <a:chOff x="1171574" y="2057401"/>
            <a:chExt cx="2671763" cy="4057646"/>
          </a:xfrm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FF96A6B5-409C-A929-255F-FB545E543F53}"/>
                </a:ext>
              </a:extLst>
            </p:cNvPr>
            <p:cNvSpPr/>
            <p:nvPr/>
          </p:nvSpPr>
          <p:spPr>
            <a:xfrm>
              <a:off x="1171574" y="2057401"/>
              <a:ext cx="2671763" cy="3543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양쪽 모서리가 둥근 사각형 11">
              <a:extLst>
                <a:ext uri="{FF2B5EF4-FFF2-40B4-BE49-F238E27FC236}">
                  <a16:creationId xmlns:a16="http://schemas.microsoft.com/office/drawing/2014/main" id="{C42A2BBA-9874-8B60-ADA4-41F3F3F4198B}"/>
                </a:ext>
              </a:extLst>
            </p:cNvPr>
            <p:cNvSpPr/>
            <p:nvPr/>
          </p:nvSpPr>
          <p:spPr>
            <a:xfrm flipV="1">
              <a:off x="1171574" y="5016075"/>
              <a:ext cx="2671762" cy="1098972"/>
            </a:xfrm>
            <a:prstGeom prst="round2SameRect">
              <a:avLst/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13" name="그림 12" descr="클립아트, 만화 영화, 그림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E263AE-3983-60B9-CFC8-F7A51CDC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250"/>
          <a:stretch/>
        </p:blipFill>
        <p:spPr>
          <a:xfrm>
            <a:off x="10996142" y="5022992"/>
            <a:ext cx="407846" cy="975486"/>
          </a:xfrm>
          <a:prstGeom prst="rect">
            <a:avLst/>
          </a:prstGeom>
        </p:spPr>
      </p:pic>
      <p:pic>
        <p:nvPicPr>
          <p:cNvPr id="14" name="그림 13" descr="클립아트, 그림, 일러스트레이션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159D4E-C541-E42B-0771-0365F092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250"/>
          <a:stretch/>
        </p:blipFill>
        <p:spPr>
          <a:xfrm>
            <a:off x="8503890" y="5026427"/>
            <a:ext cx="473256" cy="975486"/>
          </a:xfrm>
          <a:prstGeom prst="rect">
            <a:avLst/>
          </a:prstGeom>
        </p:spPr>
      </p:pic>
      <p:pic>
        <p:nvPicPr>
          <p:cNvPr id="15" name="그림 14" descr="그림, 클립아트, 일러스트레이션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B04EF9-C06B-5C5C-C49C-AE0613CA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250"/>
          <a:stretch/>
        </p:blipFill>
        <p:spPr>
          <a:xfrm>
            <a:off x="9742771" y="5026426"/>
            <a:ext cx="442136" cy="975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A0788B-57B5-355C-DD9C-F715CF631B12}"/>
              </a:ext>
            </a:extLst>
          </p:cNvPr>
          <p:cNvSpPr txBox="1"/>
          <p:nvPr/>
        </p:nvSpPr>
        <p:spPr>
          <a:xfrm>
            <a:off x="9613795" y="6029879"/>
            <a:ext cx="700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err="1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김동경</a:t>
            </a:r>
            <a:endParaRPr kumimoji="1" lang="ko-KR" altLang="en-US" sz="1600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62D2E-C57C-736D-432A-FBE123BE6226}"/>
              </a:ext>
            </a:extLst>
          </p:cNvPr>
          <p:cNvSpPr txBox="1"/>
          <p:nvPr/>
        </p:nvSpPr>
        <p:spPr>
          <a:xfrm>
            <a:off x="8192644" y="6029880"/>
            <a:ext cx="1154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김재민</a:t>
            </a:r>
            <a:r>
              <a:rPr kumimoji="1" lang="en-US" altLang="ko-KR" sz="1600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(</a:t>
            </a:r>
            <a:r>
              <a:rPr kumimoji="1" lang="ko-KR" altLang="en-US" sz="1600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팀장</a:t>
            </a:r>
            <a:r>
              <a:rPr kumimoji="1" lang="en-US" altLang="ko-KR" sz="1600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)</a:t>
            </a:r>
            <a:endParaRPr kumimoji="1" lang="ko-KR" altLang="en-US" sz="1600" dirty="0">
              <a:solidFill>
                <a:srgbClr val="F8F8F8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8CE9C-9E43-F805-69A0-DB26FD94F8F4}"/>
              </a:ext>
            </a:extLst>
          </p:cNvPr>
          <p:cNvSpPr txBox="1"/>
          <p:nvPr/>
        </p:nvSpPr>
        <p:spPr>
          <a:xfrm>
            <a:off x="10850021" y="6045901"/>
            <a:ext cx="700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rgbClr val="F8F8F8"/>
                </a:solidFill>
                <a:latin typeface="Freesentation 5 Medium" pitchFamily="2" charset="-127"/>
                <a:ea typeface="Freesentation 5 Medium" pitchFamily="2" charset="-127"/>
              </a:rPr>
              <a:t>이도현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456E51D-1E0A-3775-6878-F457AE8A2398}"/>
              </a:ext>
            </a:extLst>
          </p:cNvPr>
          <p:cNvSpPr/>
          <p:nvPr/>
        </p:nvSpPr>
        <p:spPr>
          <a:xfrm>
            <a:off x="427435" y="1981628"/>
            <a:ext cx="7388007" cy="4450251"/>
          </a:xfrm>
          <a:prstGeom prst="roundRect">
            <a:avLst>
              <a:gd name="adj" fmla="val 6976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FF23749-601A-B5AD-2E0E-F283310DBA6B}"/>
              </a:ext>
            </a:extLst>
          </p:cNvPr>
          <p:cNvSpPr/>
          <p:nvPr/>
        </p:nvSpPr>
        <p:spPr>
          <a:xfrm>
            <a:off x="8176019" y="1981628"/>
            <a:ext cx="3588546" cy="2694625"/>
          </a:xfrm>
          <a:prstGeom prst="roundRect">
            <a:avLst>
              <a:gd name="adj" fmla="val 6976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24D2DF-2491-502A-6C3B-79490E3CB5D9}"/>
              </a:ext>
            </a:extLst>
          </p:cNvPr>
          <p:cNvSpPr txBox="1"/>
          <p:nvPr/>
        </p:nvSpPr>
        <p:spPr>
          <a:xfrm>
            <a:off x="1134470" y="2429770"/>
            <a:ext cx="6087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Detection 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모델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, recognition 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모델 </a:t>
            </a:r>
            <a:r>
              <a:rPr kumimoji="1" lang="ko-KR" altLang="en-US" sz="2000" dirty="0" err="1">
                <a:latin typeface="Freesentation 4 Regular" pitchFamily="2" charset="-127"/>
                <a:ea typeface="Freesentation 4 Regular" pitchFamily="2" charset="-127"/>
              </a:rPr>
              <a:t>재학습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 결과로</a:t>
            </a:r>
            <a:endParaRPr kumimoji="1" lang="en-US" altLang="ko-KR" sz="2000" dirty="0"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sz="2000" b="1" dirty="0" err="1">
                <a:latin typeface="Freesentation 4 Regular" pitchFamily="2" charset="-127"/>
                <a:ea typeface="Freesentation 4 Regular" pitchFamily="2" charset="-127"/>
              </a:rPr>
              <a:t>server.py</a:t>
            </a:r>
            <a:r>
              <a:rPr kumimoji="1" lang="en-US" altLang="ko-KR" sz="2000" b="1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sz="2000" b="1" dirty="0">
                <a:latin typeface="Freesentation 4 Regular" pitchFamily="2" charset="-127"/>
                <a:ea typeface="Freesentation 4 Regular" pitchFamily="2" charset="-127"/>
              </a:rPr>
              <a:t>가동 후 개선점 확인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6BF744-9FEF-563E-3636-C16AEC2A5A9A}"/>
              </a:ext>
            </a:extLst>
          </p:cNvPr>
          <p:cNvSpPr txBox="1"/>
          <p:nvPr/>
        </p:nvSpPr>
        <p:spPr>
          <a:xfrm>
            <a:off x="1069088" y="3485969"/>
            <a:ext cx="6217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데이터 증강 관련 보완 후 기존의 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AI-Hub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 데이터셋 </a:t>
            </a:r>
            <a:r>
              <a:rPr kumimoji="1" lang="ko-KR" altLang="en-US" sz="2000" dirty="0" err="1">
                <a:latin typeface="Freesentation 4 Regular" pitchFamily="2" charset="-127"/>
                <a:ea typeface="Freesentation 4 Regular" pitchFamily="2" charset="-127"/>
              </a:rPr>
              <a:t>전처리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 코드와 </a:t>
            </a:r>
            <a:r>
              <a:rPr kumimoji="1" lang="ko-KR" altLang="en-US" sz="2000" b="1" dirty="0">
                <a:latin typeface="Freesentation 4 Regular" pitchFamily="2" charset="-127"/>
                <a:ea typeface="Freesentation 4 Regular" pitchFamily="2" charset="-127"/>
              </a:rPr>
              <a:t>병합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7F0AAC-E845-DA9E-C036-4468C025CED8}"/>
              </a:ext>
            </a:extLst>
          </p:cNvPr>
          <p:cNvSpPr txBox="1"/>
          <p:nvPr/>
        </p:nvSpPr>
        <p:spPr>
          <a:xfrm>
            <a:off x="1134470" y="5290592"/>
            <a:ext cx="6087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서비스 배포 편리성과 사하구청의 보안성에 따른 </a:t>
            </a:r>
            <a:r>
              <a:rPr kumimoji="1" lang="ko-KR" altLang="en-US" sz="2000" b="1" dirty="0">
                <a:latin typeface="Freesentation 4 Regular" pitchFamily="2" charset="-127"/>
                <a:ea typeface="Freesentation 4 Regular" pitchFamily="2" charset="-127"/>
              </a:rPr>
              <a:t>프로그램 타입 결정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(Docker,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우분투 등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E548AA-DA6A-2E6F-6105-5CEC4E406277}"/>
              </a:ext>
            </a:extLst>
          </p:cNvPr>
          <p:cNvSpPr txBox="1"/>
          <p:nvPr/>
        </p:nvSpPr>
        <p:spPr>
          <a:xfrm>
            <a:off x="944397" y="4234392"/>
            <a:ext cx="6467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000" dirty="0" err="1">
                <a:latin typeface="Freesentation 4 Regular" pitchFamily="2" charset="-127"/>
                <a:ea typeface="Freesentation 4 Regular" pitchFamily="2" charset="-127"/>
              </a:rPr>
              <a:t>mAP</a:t>
            </a:r>
            <a:r>
              <a:rPr kumimoji="1" lang="en" altLang="ko-KR" sz="2000" dirty="0">
                <a:latin typeface="Freesentation 4 Regular" pitchFamily="2" charset="-127"/>
                <a:ea typeface="Freesentation 4 Regular" pitchFamily="2" charset="-127"/>
              </a:rPr>
              <a:t>, CER(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문자 </a:t>
            </a:r>
            <a:r>
              <a:rPr kumimoji="1" lang="ko-KR" altLang="en-US" sz="2000" dirty="0" err="1">
                <a:latin typeface="Freesentation 4 Regular" pitchFamily="2" charset="-127"/>
                <a:ea typeface="Freesentation 4 Regular" pitchFamily="2" charset="-127"/>
              </a:rPr>
              <a:t>오류율</a:t>
            </a: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) </a:t>
            </a:r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정량 평가 및 정확도 향상을 위한 </a:t>
            </a:r>
            <a:r>
              <a:rPr kumimoji="1" lang="ko-KR" altLang="en-US" sz="2000" b="1" dirty="0">
                <a:latin typeface="Freesentation 4 Regular" pitchFamily="2" charset="-127"/>
                <a:ea typeface="Freesentation 4 Regular" pitchFamily="2" charset="-127"/>
              </a:rPr>
              <a:t>파라미터 조정</a:t>
            </a:r>
          </a:p>
          <a:p>
            <a:pPr algn="ctr"/>
            <a:r>
              <a:rPr kumimoji="1" lang="ko-KR" altLang="en-US" sz="2000" dirty="0">
                <a:latin typeface="Freesentation 4 Regular" pitchFamily="2" charset="-127"/>
                <a:ea typeface="Freesentation 4 Regular" pitchFamily="2" charset="-127"/>
              </a:rPr>
              <a:t>프로젝트 담당 사하구청 주무관과의 </a:t>
            </a:r>
            <a:r>
              <a:rPr kumimoji="1" lang="ko-KR" altLang="en-US" sz="2000" b="1" dirty="0">
                <a:latin typeface="Freesentation 4 Regular" pitchFamily="2" charset="-127"/>
                <a:ea typeface="Freesentation 4 Regular" pitchFamily="2" charset="-127"/>
              </a:rPr>
              <a:t>테스트 및 피드백 예정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8CD577-5C10-8CB8-986A-C3FDCF9923A8}"/>
              </a:ext>
            </a:extLst>
          </p:cNvPr>
          <p:cNvSpPr txBox="1"/>
          <p:nvPr/>
        </p:nvSpPr>
        <p:spPr>
          <a:xfrm>
            <a:off x="8941900" y="2162660"/>
            <a:ext cx="204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다음 회의 일정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B5DC0E-709B-8F10-4D74-176363311257}"/>
              </a:ext>
            </a:extLst>
          </p:cNvPr>
          <p:cNvSpPr txBox="1"/>
          <p:nvPr/>
        </p:nvSpPr>
        <p:spPr>
          <a:xfrm>
            <a:off x="8340564" y="2803895"/>
            <a:ext cx="325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데이터 증강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특수 번호판에 대한 번호판 생성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인식에 대한 개발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동경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도현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endParaRPr kumimoji="1" lang="ko-KR" altLang="en-US" sz="16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BF9C83-20A4-ED18-76BB-036AEF10F5CB}"/>
              </a:ext>
            </a:extLst>
          </p:cNvPr>
          <p:cNvSpPr txBox="1"/>
          <p:nvPr/>
        </p:nvSpPr>
        <p:spPr>
          <a:xfrm>
            <a:off x="8344989" y="3649617"/>
            <a:ext cx="325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전처리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모델학습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-</a:t>
            </a:r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전처리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후 </a:t>
            </a:r>
            <a:r>
              <a:rPr kumimoji="1" lang="ko-KR" altLang="en-US" sz="1600" dirty="0" err="1">
                <a:latin typeface="Freesentation 4 Regular" pitchFamily="2" charset="-127"/>
                <a:ea typeface="Freesentation 4 Regular" pitchFamily="2" charset="-127"/>
              </a:rPr>
              <a:t>재학습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 및 </a:t>
            </a:r>
            <a:r>
              <a:rPr kumimoji="1" lang="en-US" altLang="ko-KR" sz="1600" dirty="0" err="1">
                <a:latin typeface="Freesentation 4 Regular" pitchFamily="2" charset="-127"/>
                <a:ea typeface="Freesentation 4 Regular" pitchFamily="2" charset="-127"/>
              </a:rPr>
              <a:t>mAP,CER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과 같은 정량평가 준비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sz="1600" dirty="0">
                <a:latin typeface="Freesentation 4 Regular" pitchFamily="2" charset="-127"/>
                <a:ea typeface="Freesentation 4 Regular" pitchFamily="2" charset="-127"/>
              </a:rPr>
              <a:t>재민</a:t>
            </a:r>
            <a:r>
              <a:rPr kumimoji="1" lang="en-US" altLang="ko-KR" sz="1600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endParaRPr kumimoji="1" lang="ko-KR" altLang="en-US" sz="1600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22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D37BA-9A2A-FC44-367F-6CD1A726F87D}"/>
              </a:ext>
            </a:extLst>
          </p:cNvPr>
          <p:cNvSpPr txBox="1"/>
          <p:nvPr/>
        </p:nvSpPr>
        <p:spPr>
          <a:xfrm>
            <a:off x="4194709" y="2828835"/>
            <a:ext cx="380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감사합니다</a:t>
            </a:r>
            <a:r>
              <a:rPr kumimoji="1" lang="en-US" altLang="ko-KR" sz="72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.</a:t>
            </a:r>
            <a:endParaRPr kumimoji="1" lang="ko-KR" altLang="en-US" sz="7200" b="1" dirty="0">
              <a:solidFill>
                <a:schemeClr val="bg1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5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A55AEC-2D85-20D6-762C-D5747F7028C5}"/>
              </a:ext>
            </a:extLst>
          </p:cNvPr>
          <p:cNvSpPr txBox="1"/>
          <p:nvPr/>
        </p:nvSpPr>
        <p:spPr>
          <a:xfrm>
            <a:off x="991030" y="831890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-US" altLang="ko-KR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2000" dirty="0">
                <a:solidFill>
                  <a:srgbClr val="6C63FF"/>
                </a:solidFill>
                <a:latin typeface="Freesentation 4 Regular" pitchFamily="2" charset="-127"/>
                <a:ea typeface="Freesentation 4 Regular" pitchFamily="2" charset="-127"/>
              </a:rPr>
              <a:t>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1B88B-7E92-00EC-CC5F-51DABBC69FCF}"/>
              </a:ext>
            </a:extLst>
          </p:cNvPr>
          <p:cNvSpPr txBox="1"/>
          <p:nvPr/>
        </p:nvSpPr>
        <p:spPr>
          <a:xfrm>
            <a:off x="991030" y="1031945"/>
            <a:ext cx="263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INDEX</a:t>
            </a:r>
            <a:endParaRPr kumimoji="1" lang="ko-KR" altLang="en-US" sz="6600" b="1" dirty="0">
              <a:solidFill>
                <a:srgbClr val="5A6170"/>
              </a:solidFill>
              <a:latin typeface="Freesentation 9 Black" pitchFamily="2" charset="-127"/>
              <a:ea typeface="Freesentation 9 Black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BF744D-AC17-0DBE-DC44-FAA4B869A161}"/>
              </a:ext>
            </a:extLst>
          </p:cNvPr>
          <p:cNvSpPr/>
          <p:nvPr/>
        </p:nvSpPr>
        <p:spPr>
          <a:xfrm>
            <a:off x="1077295" y="737082"/>
            <a:ext cx="658368" cy="94808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ADF339-18FF-7293-99A7-D9E7CB2C8724}"/>
              </a:ext>
            </a:extLst>
          </p:cNvPr>
          <p:cNvGrpSpPr/>
          <p:nvPr/>
        </p:nvGrpSpPr>
        <p:grpSpPr>
          <a:xfrm>
            <a:off x="1064080" y="3290371"/>
            <a:ext cx="471486" cy="369332"/>
            <a:chOff x="924406" y="2471813"/>
            <a:chExt cx="471486" cy="369332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26F4EDB0-F4FF-C503-F2C3-3901E692EB30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CCF218-553F-B5A9-0E58-ED5EC7B543CC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79A50A-1A80-31C1-FF0D-D9B7369ED456}"/>
              </a:ext>
            </a:extLst>
          </p:cNvPr>
          <p:cNvGrpSpPr/>
          <p:nvPr/>
        </p:nvGrpSpPr>
        <p:grpSpPr>
          <a:xfrm>
            <a:off x="1065928" y="2688275"/>
            <a:ext cx="471486" cy="369332"/>
            <a:chOff x="938694" y="2471813"/>
            <a:chExt cx="471486" cy="369332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FA39A36B-96E7-24B6-E753-E78DF60EE632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AB973A-FDFB-C9FE-AEE8-463DDBF331B2}"/>
                </a:ext>
              </a:extLst>
            </p:cNvPr>
            <p:cNvSpPr txBox="1"/>
            <p:nvPr/>
          </p:nvSpPr>
          <p:spPr>
            <a:xfrm>
              <a:off x="938694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29CF51-490C-0B7C-8391-65022A601A0E}"/>
              </a:ext>
            </a:extLst>
          </p:cNvPr>
          <p:cNvGrpSpPr/>
          <p:nvPr/>
        </p:nvGrpSpPr>
        <p:grpSpPr>
          <a:xfrm>
            <a:off x="1065491" y="3886740"/>
            <a:ext cx="471486" cy="369332"/>
            <a:chOff x="924406" y="2471813"/>
            <a:chExt cx="471486" cy="369332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39E7842-55C4-752B-CD7A-AEA7D31B537A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4AAF0B-3093-F503-2A94-EE8AA24A844B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9B5F75C-19E3-AA35-3D62-412E5B67406E}"/>
              </a:ext>
            </a:extLst>
          </p:cNvPr>
          <p:cNvSpPr txBox="1"/>
          <p:nvPr/>
        </p:nvSpPr>
        <p:spPr>
          <a:xfrm>
            <a:off x="1479821" y="2681708"/>
            <a:ext cx="260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b="1" dirty="0">
                <a:latin typeface="Freesentation 7 Bold" pitchFamily="2" charset="-127"/>
                <a:ea typeface="Freesentation 7 Bold" pitchFamily="2" charset="-127"/>
              </a:rPr>
              <a:t>Project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B610C-9DF2-9D71-8EBC-453474AE1681}"/>
              </a:ext>
            </a:extLst>
          </p:cNvPr>
          <p:cNvSpPr txBox="1"/>
          <p:nvPr/>
        </p:nvSpPr>
        <p:spPr>
          <a:xfrm>
            <a:off x="1479821" y="3266550"/>
            <a:ext cx="3486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b="1" dirty="0">
                <a:latin typeface="Freesentation 7 Bold" pitchFamily="2" charset="-127"/>
                <a:ea typeface="Freesentation 7 Bold" pitchFamily="2" charset="-127"/>
              </a:rPr>
              <a:t>Definition &amp; 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16E119-01C5-C902-3415-CA3EB3CABCB3}"/>
              </a:ext>
            </a:extLst>
          </p:cNvPr>
          <p:cNvSpPr txBox="1"/>
          <p:nvPr/>
        </p:nvSpPr>
        <p:spPr>
          <a:xfrm>
            <a:off x="1508401" y="3851369"/>
            <a:ext cx="159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기대성과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3D319A-43A7-A17F-75A5-DAA73413DE91}"/>
              </a:ext>
            </a:extLst>
          </p:cNvPr>
          <p:cNvGrpSpPr/>
          <p:nvPr/>
        </p:nvGrpSpPr>
        <p:grpSpPr>
          <a:xfrm>
            <a:off x="1073696" y="5074718"/>
            <a:ext cx="471486" cy="369332"/>
            <a:chOff x="924406" y="2471813"/>
            <a:chExt cx="471486" cy="369332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1DED6959-8E83-E4EF-FC83-744914523D83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438696-6484-797F-7D55-D1E7DDB11CB3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05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B671F3-C705-0CF3-C1EF-E439B4E0D008}"/>
              </a:ext>
            </a:extLst>
          </p:cNvPr>
          <p:cNvGrpSpPr/>
          <p:nvPr/>
        </p:nvGrpSpPr>
        <p:grpSpPr>
          <a:xfrm>
            <a:off x="1076470" y="4480108"/>
            <a:ext cx="471486" cy="369332"/>
            <a:chOff x="938694" y="2471813"/>
            <a:chExt cx="471486" cy="369332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90D505A2-0E20-FC02-0B8B-174FA67FD75A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7077E0-4282-ED7E-A33D-6B9C7F0A5502}"/>
                </a:ext>
              </a:extLst>
            </p:cNvPr>
            <p:cNvSpPr txBox="1"/>
            <p:nvPr/>
          </p:nvSpPr>
          <p:spPr>
            <a:xfrm>
              <a:off x="938694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04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E50ADFB-3512-C975-B377-63D9E825E448}"/>
              </a:ext>
            </a:extLst>
          </p:cNvPr>
          <p:cNvSpPr txBox="1"/>
          <p:nvPr/>
        </p:nvSpPr>
        <p:spPr>
          <a:xfrm>
            <a:off x="1463637" y="4454934"/>
            <a:ext cx="1896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현재 진행 상황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8770FC-4E25-D478-78E3-0B66EEB017C8}"/>
              </a:ext>
            </a:extLst>
          </p:cNvPr>
          <p:cNvSpPr txBox="1"/>
          <p:nvPr/>
        </p:nvSpPr>
        <p:spPr>
          <a:xfrm>
            <a:off x="1475151" y="5040212"/>
            <a:ext cx="288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b="1" dirty="0">
                <a:latin typeface="Freesentation 7 Bold" pitchFamily="2" charset="-127"/>
                <a:ea typeface="Freesentation 7 Bold" pitchFamily="2" charset="-127"/>
              </a:rPr>
              <a:t>GitHub </a:t>
            </a:r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관리 현황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8F96D47-290F-6077-3ECF-58315014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43588" y="2565398"/>
            <a:ext cx="2115311" cy="2115311"/>
          </a:xfrm>
          <a:prstGeom prst="rect">
            <a:avLst/>
          </a:prstGeom>
        </p:spPr>
      </p:pic>
      <p:pic>
        <p:nvPicPr>
          <p:cNvPr id="46" name="그림 45" descr="차량, 육상 차량, 바퀴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020C99E-4130-23B7-FE0A-4CEC2690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3" y="2927790"/>
            <a:ext cx="5581459" cy="422516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D4A068-4471-91E9-3A05-22624404F674}"/>
              </a:ext>
            </a:extLst>
          </p:cNvPr>
          <p:cNvGrpSpPr/>
          <p:nvPr/>
        </p:nvGrpSpPr>
        <p:grpSpPr>
          <a:xfrm>
            <a:off x="1073696" y="5672525"/>
            <a:ext cx="471486" cy="369332"/>
            <a:chOff x="924406" y="2471813"/>
            <a:chExt cx="471486" cy="369332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3B85D2FA-2855-7674-5994-77E522164415}"/>
                </a:ext>
              </a:extLst>
            </p:cNvPr>
            <p:cNvSpPr/>
            <p:nvPr/>
          </p:nvSpPr>
          <p:spPr>
            <a:xfrm>
              <a:off x="965861" y="2481145"/>
              <a:ext cx="360000" cy="360000"/>
            </a:xfrm>
            <a:prstGeom prst="roundRect">
              <a:avLst/>
            </a:prstGeom>
            <a:solidFill>
              <a:srgbClr val="6C63FF"/>
            </a:solidFill>
            <a:ln>
              <a:noFill/>
            </a:ln>
            <a:effectLst>
              <a:outerShdw blurRad="152400" dist="762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DAD0E0-7C90-28BA-FBCB-1627C7F1EF07}"/>
                </a:ext>
              </a:extLst>
            </p:cNvPr>
            <p:cNvSpPr txBox="1"/>
            <p:nvPr/>
          </p:nvSpPr>
          <p:spPr>
            <a:xfrm>
              <a:off x="924406" y="2471813"/>
              <a:ext cx="47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>
                  <a:solidFill>
                    <a:schemeClr val="bg1"/>
                  </a:solidFill>
                  <a:latin typeface="Freesentation 7 Bold" pitchFamily="2" charset="-127"/>
                  <a:ea typeface="Freesentation 7 Bold" pitchFamily="2" charset="-127"/>
                </a:rPr>
                <a:t>06</a:t>
              </a:r>
              <a:endPara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81BBF4E-DBCF-ED4B-96AC-2C37B9DE1A6F}"/>
              </a:ext>
            </a:extLst>
          </p:cNvPr>
          <p:cNvSpPr txBox="1"/>
          <p:nvPr/>
        </p:nvSpPr>
        <p:spPr>
          <a:xfrm>
            <a:off x="1475151" y="5638019"/>
            <a:ext cx="288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Freesentation 7 Bold" pitchFamily="2" charset="-127"/>
                <a:ea typeface="Freesentation 7 Bold" pitchFamily="2" charset="-127"/>
              </a:rPr>
              <a:t>앞으로의 계획 방향</a:t>
            </a:r>
          </a:p>
        </p:txBody>
      </p:sp>
    </p:spTree>
    <p:extLst>
      <p:ext uri="{BB962C8B-B14F-4D97-AF65-F5344CB8AC3E}">
        <p14:creationId xmlns:p14="http://schemas.microsoft.com/office/powerpoint/2010/main" val="310619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, 컴퓨터 모니터, 전자 기기, 자동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0FE42B-A05A-BA02-25BD-06A3825C1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-66000" contrast="15000"/>
                    </a14:imgEffect>
                  </a14:imgLayer>
                </a14:imgProps>
              </a:ext>
            </a:extLst>
          </a:blip>
          <a:srcRect l="11780" r="20638" b="45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83F586F-0B38-C3B0-2743-D89330E408DE}"/>
              </a:ext>
            </a:extLst>
          </p:cNvPr>
          <p:cNvSpPr/>
          <p:nvPr/>
        </p:nvSpPr>
        <p:spPr>
          <a:xfrm>
            <a:off x="1315801" y="1854903"/>
            <a:ext cx="9615487" cy="2728912"/>
          </a:xfrm>
          <a:prstGeom prst="roundRect">
            <a:avLst>
              <a:gd name="adj" fmla="val 7243"/>
            </a:avLst>
          </a:prstGeom>
          <a:solidFill>
            <a:schemeClr val="tx1">
              <a:lumMod val="95000"/>
              <a:lumOff val="5000"/>
            </a:schemeClr>
          </a:solidFill>
          <a:ln w="95250">
            <a:solidFill>
              <a:schemeClr val="bg1"/>
            </a:solidFill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 descr="그래픽, 상징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3BB3CD-9030-3FE2-A704-775C4C917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031" y="2348044"/>
            <a:ext cx="1747837" cy="1747837"/>
          </a:xfrm>
          <a:prstGeom prst="rect">
            <a:avLst/>
          </a:prstGeom>
        </p:spPr>
      </p:pic>
      <p:pic>
        <p:nvPicPr>
          <p:cNvPr id="23" name="그림 22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4D0CC4-F945-F7E4-3AEB-0724AA19F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246" y="2815959"/>
            <a:ext cx="812008" cy="812008"/>
          </a:xfrm>
          <a:prstGeom prst="rect">
            <a:avLst/>
          </a:prstGeom>
        </p:spPr>
      </p:pic>
      <p:pic>
        <p:nvPicPr>
          <p:cNvPr id="27" name="그림 26" descr="폰트, 상징, 그래픽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22CD26-05DA-B082-99C4-36B07F4B9F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619" y="2317089"/>
            <a:ext cx="1809749" cy="1809749"/>
          </a:xfrm>
          <a:prstGeom prst="rect">
            <a:avLst/>
          </a:prstGeom>
        </p:spPr>
      </p:pic>
      <p:pic>
        <p:nvPicPr>
          <p:cNvPr id="28" name="그림 27" descr="로고, 그래픽, 폰트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1257DD-C66D-84C0-184F-E1F15B608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896" y="2815958"/>
            <a:ext cx="812008" cy="812008"/>
          </a:xfrm>
          <a:prstGeom prst="rect">
            <a:avLst/>
          </a:prstGeom>
        </p:spPr>
      </p:pic>
      <p:pic>
        <p:nvPicPr>
          <p:cNvPr id="36" name="그림 35" descr="상징, 그래픽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C8BA5B-5614-7089-6924-35984FAAE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119" y="2183142"/>
            <a:ext cx="2077640" cy="207764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34A2522-312E-3597-2C34-1116FCC3F195}"/>
              </a:ext>
            </a:extLst>
          </p:cNvPr>
          <p:cNvSpPr/>
          <p:nvPr/>
        </p:nvSpPr>
        <p:spPr>
          <a:xfrm>
            <a:off x="2670048" y="5492186"/>
            <a:ext cx="6864096" cy="615732"/>
          </a:xfrm>
          <a:prstGeom prst="roundRect">
            <a:avLst>
              <a:gd name="adj" fmla="val 36494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312583-D4A2-C2BB-0D73-28262B49670E}"/>
              </a:ext>
            </a:extLst>
          </p:cNvPr>
          <p:cNvSpPr txBox="1"/>
          <p:nvPr/>
        </p:nvSpPr>
        <p:spPr>
          <a:xfrm>
            <a:off x="3825281" y="350074"/>
            <a:ext cx="5180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4400" b="1" dirty="0">
                <a:solidFill>
                  <a:schemeClr val="bg1"/>
                </a:solidFill>
                <a:latin typeface="Freesentation 9 Black" pitchFamily="2" charset="-127"/>
                <a:ea typeface="Freesentation 9 Black" pitchFamily="2" charset="-127"/>
              </a:rPr>
              <a:t>Project Overview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9ABF59-4B5C-098B-DC51-7661EF0F1271}"/>
              </a:ext>
            </a:extLst>
          </p:cNvPr>
          <p:cNvSpPr txBox="1"/>
          <p:nvPr/>
        </p:nvSpPr>
        <p:spPr>
          <a:xfrm>
            <a:off x="5107179" y="1150115"/>
            <a:ext cx="217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차량 </a:t>
            </a:r>
            <a:r>
              <a:rPr kumimoji="1" lang="en" altLang="ko-KR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OCR </a:t>
            </a:r>
            <a:r>
              <a:rPr kumimoji="1" lang="ko-KR" altLang="en-US" sz="2000" dirty="0">
                <a:solidFill>
                  <a:srgbClr val="F8F8F8"/>
                </a:solidFill>
                <a:latin typeface="Freesentation 4 Regular" pitchFamily="2" charset="-127"/>
                <a:ea typeface="Freesentation 4 Regular" pitchFamily="2" charset="-127"/>
              </a:rPr>
              <a:t>프로그램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6ACA4-8AB3-63F7-6827-C39455D2546B}"/>
              </a:ext>
            </a:extLst>
          </p:cNvPr>
          <p:cNvSpPr txBox="1"/>
          <p:nvPr/>
        </p:nvSpPr>
        <p:spPr>
          <a:xfrm>
            <a:off x="3020562" y="5523143"/>
            <a:ext cx="615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정확도 높은 한국 차량번호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OCR</a:t>
            </a:r>
            <a:r>
              <a:rPr kumimoji="1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 프로그램</a:t>
            </a:r>
          </a:p>
        </p:txBody>
      </p:sp>
      <p:pic>
        <p:nvPicPr>
          <p:cNvPr id="8" name="그림 7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8452F8-5C81-7FB0-7277-45F751941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826652" y="4740936"/>
            <a:ext cx="662795" cy="6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2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12A45-D133-DEF2-D805-830F16D1D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28DCB7-385F-9AD0-8273-E6C5B9F62406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Definition &amp; Solution</a:t>
            </a: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D66A4099-4004-9BAD-C426-C3D7C170B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729050"/>
              </p:ext>
            </p:extLst>
          </p:nvPr>
        </p:nvGraphicFramePr>
        <p:xfrm>
          <a:off x="644107" y="1969472"/>
          <a:ext cx="10903785" cy="3917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754">
                  <a:extLst>
                    <a:ext uri="{9D8B030D-6E8A-4147-A177-3AD203B41FA5}">
                      <a16:colId xmlns:a16="http://schemas.microsoft.com/office/drawing/2014/main" val="845639803"/>
                    </a:ext>
                  </a:extLst>
                </a:gridCol>
                <a:gridCol w="1690778">
                  <a:extLst>
                    <a:ext uri="{9D8B030D-6E8A-4147-A177-3AD203B41FA5}">
                      <a16:colId xmlns:a16="http://schemas.microsoft.com/office/drawing/2014/main" val="2432135934"/>
                    </a:ext>
                  </a:extLst>
                </a:gridCol>
                <a:gridCol w="4612253">
                  <a:extLst>
                    <a:ext uri="{9D8B030D-6E8A-4147-A177-3AD203B41FA5}">
                      <a16:colId xmlns:a16="http://schemas.microsoft.com/office/drawing/2014/main" val="1072004553"/>
                    </a:ext>
                  </a:extLst>
                </a:gridCol>
              </a:tblGrid>
              <a:tr h="1305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45679"/>
                  </a:ext>
                </a:extLst>
              </a:tr>
              <a:tr h="130595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9113"/>
                  </a:ext>
                </a:extLst>
              </a:tr>
              <a:tr h="130595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90881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68ED9502-E0A3-A639-5584-15223BBB7CFF}"/>
              </a:ext>
            </a:extLst>
          </p:cNvPr>
          <p:cNvSpPr txBox="1"/>
          <p:nvPr/>
        </p:nvSpPr>
        <p:spPr>
          <a:xfrm>
            <a:off x="5473765" y="2450751"/>
            <a:ext cx="124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Freesentation 5 Medium" pitchFamily="2" charset="-127"/>
                <a:ea typeface="Freesentation 5 Medium" pitchFamily="2" charset="-127"/>
              </a:rPr>
              <a:t>구분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75F93C-BC6A-BA36-8FDA-AC4A6EA1ADC1}"/>
              </a:ext>
            </a:extLst>
          </p:cNvPr>
          <p:cNvSpPr txBox="1"/>
          <p:nvPr/>
        </p:nvSpPr>
        <p:spPr>
          <a:xfrm>
            <a:off x="5374336" y="3732250"/>
            <a:ext cx="1443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Freesentation 5 Medium" pitchFamily="2" charset="-127"/>
                <a:ea typeface="Freesentation 5 Medium" pitchFamily="2" charset="-127"/>
              </a:rPr>
              <a:t>워크플로우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A8CDA6-D307-2BF2-DE93-4251D8AD7BC5}"/>
              </a:ext>
            </a:extLst>
          </p:cNvPr>
          <p:cNvSpPr txBox="1"/>
          <p:nvPr/>
        </p:nvSpPr>
        <p:spPr>
          <a:xfrm>
            <a:off x="5580347" y="5013749"/>
            <a:ext cx="1031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Freesentation 5 Medium" pitchFamily="2" charset="-127"/>
                <a:ea typeface="Freesentation 5 Medium" pitchFamily="2" charset="-127"/>
              </a:rPr>
              <a:t>정확도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A1A922-6244-EDE7-AE1F-1E3E025D6AC7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DBFFAB-E6F9-1757-9148-CFAF7DD1A24E}"/>
              </a:ext>
            </a:extLst>
          </p:cNvPr>
          <p:cNvSpPr txBox="1"/>
          <p:nvPr/>
        </p:nvSpPr>
        <p:spPr>
          <a:xfrm>
            <a:off x="1039249" y="3785748"/>
            <a:ext cx="373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시민이 사진 첨부 신고 → 직원이 수기 확인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8816A0-1575-D0B2-884F-523052196A8F}"/>
              </a:ext>
            </a:extLst>
          </p:cNvPr>
          <p:cNvSpPr txBox="1"/>
          <p:nvPr/>
        </p:nvSpPr>
        <p:spPr>
          <a:xfrm>
            <a:off x="7304834" y="3662637"/>
            <a:ext cx="3934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ZIP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업로드 → 서버 일괄 처리 → </a:t>
            </a:r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YOLO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탐지 → </a:t>
            </a:r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OCR →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엑셀 리포트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FC76AC-FC02-0E29-D634-2EDB842B4107}"/>
              </a:ext>
            </a:extLst>
          </p:cNvPr>
          <p:cNvSpPr txBox="1"/>
          <p:nvPr/>
        </p:nvSpPr>
        <p:spPr>
          <a:xfrm>
            <a:off x="1336238" y="5067247"/>
            <a:ext cx="3145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기존 모델 </a:t>
            </a:r>
            <a:r>
              <a:rPr lang="en" altLang="ko-KR" dirty="0" err="1">
                <a:effectLst/>
                <a:latin typeface="Freesentation 4 Regular" pitchFamily="2" charset="-127"/>
                <a:ea typeface="Freesentation 4 Regular" pitchFamily="2" charset="-127"/>
              </a:rPr>
              <a:t>EasyOCR</a:t>
            </a:r>
            <a:r>
              <a:rPr lang="en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약 </a:t>
            </a:r>
            <a:r>
              <a:rPr lang="en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62.5%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54938D-19B6-3ECA-E5C8-BEA2339CDFDC}"/>
              </a:ext>
            </a:extLst>
          </p:cNvPr>
          <p:cNvSpPr txBox="1"/>
          <p:nvPr/>
        </p:nvSpPr>
        <p:spPr>
          <a:xfrm>
            <a:off x="7524573" y="4940231"/>
            <a:ext cx="3494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AI-Hub </a:t>
            </a:r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데이터 </a:t>
            </a:r>
            <a:r>
              <a:rPr lang="ko-KR" altLang="en-US" dirty="0" err="1">
                <a:effectLst/>
                <a:latin typeface="Freesentation 4 Regular" pitchFamily="2" charset="-127"/>
                <a:ea typeface="Freesentation 4 Regular" pitchFamily="2" charset="-127"/>
              </a:rPr>
              <a:t>재학습</a:t>
            </a:r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en-US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+ </a:t>
            </a:r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데이터 증강 → </a:t>
            </a:r>
            <a:r>
              <a:rPr lang="en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YOLOv5 </a:t>
            </a:r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탐지</a:t>
            </a:r>
            <a:r>
              <a:rPr lang="en-US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lang="en" altLang="ko-KR" dirty="0" err="1">
                <a:effectLst/>
                <a:latin typeface="Freesentation 4 Regular" pitchFamily="2" charset="-127"/>
                <a:ea typeface="Freesentation 4 Regular" pitchFamily="2" charset="-127"/>
              </a:rPr>
              <a:t>EasyOCR</a:t>
            </a:r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altLang="en-US" dirty="0" err="1">
                <a:effectLst/>
                <a:latin typeface="Freesentation 4 Regular" pitchFamily="2" charset="-127"/>
                <a:ea typeface="Freesentation 4 Regular" pitchFamily="2" charset="-127"/>
              </a:rPr>
              <a:t>재파인튜닝</a:t>
            </a:r>
            <a:endParaRPr lang="ko-KR" altLang="en-US" dirty="0">
              <a:effectLst/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73483A-8481-0552-AC5D-B3DB756B5120}"/>
              </a:ext>
            </a:extLst>
          </p:cNvPr>
          <p:cNvSpPr txBox="1"/>
          <p:nvPr/>
        </p:nvSpPr>
        <p:spPr>
          <a:xfrm>
            <a:off x="1039248" y="2466140"/>
            <a:ext cx="373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기존 문제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140A9B-CED9-59F4-425F-F7ECB478ACF6}"/>
              </a:ext>
            </a:extLst>
          </p:cNvPr>
          <p:cNvSpPr txBox="1"/>
          <p:nvPr/>
        </p:nvSpPr>
        <p:spPr>
          <a:xfrm>
            <a:off x="7412817" y="2466140"/>
            <a:ext cx="373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제안 솔루션</a:t>
            </a:r>
          </a:p>
        </p:txBody>
      </p:sp>
    </p:spTree>
    <p:extLst>
      <p:ext uri="{BB962C8B-B14F-4D97-AF65-F5344CB8AC3E}">
        <p14:creationId xmlns:p14="http://schemas.microsoft.com/office/powerpoint/2010/main" val="136415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E20AF-A0C2-4822-3603-E197E17F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6A0439B-D9C1-1CBC-CD3E-BC7B9963C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899193"/>
              </p:ext>
            </p:extLst>
          </p:nvPr>
        </p:nvGraphicFramePr>
        <p:xfrm>
          <a:off x="644107" y="1969472"/>
          <a:ext cx="10903785" cy="3917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0754">
                  <a:extLst>
                    <a:ext uri="{9D8B030D-6E8A-4147-A177-3AD203B41FA5}">
                      <a16:colId xmlns:a16="http://schemas.microsoft.com/office/drawing/2014/main" val="845639803"/>
                    </a:ext>
                  </a:extLst>
                </a:gridCol>
                <a:gridCol w="1690778">
                  <a:extLst>
                    <a:ext uri="{9D8B030D-6E8A-4147-A177-3AD203B41FA5}">
                      <a16:colId xmlns:a16="http://schemas.microsoft.com/office/drawing/2014/main" val="2432135934"/>
                    </a:ext>
                  </a:extLst>
                </a:gridCol>
                <a:gridCol w="4612253">
                  <a:extLst>
                    <a:ext uri="{9D8B030D-6E8A-4147-A177-3AD203B41FA5}">
                      <a16:colId xmlns:a16="http://schemas.microsoft.com/office/drawing/2014/main" val="1072004553"/>
                    </a:ext>
                  </a:extLst>
                </a:gridCol>
              </a:tblGrid>
              <a:tr h="13059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45679"/>
                  </a:ext>
                </a:extLst>
              </a:tr>
              <a:tr h="130595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9113"/>
                  </a:ext>
                </a:extLst>
              </a:tr>
              <a:tr h="130595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9088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B64926B-AAF9-1781-6299-BF725E442D01}"/>
              </a:ext>
            </a:extLst>
          </p:cNvPr>
          <p:cNvSpPr txBox="1"/>
          <p:nvPr/>
        </p:nvSpPr>
        <p:spPr>
          <a:xfrm>
            <a:off x="5020724" y="1296568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7F175-125C-9654-E37D-DEEB818A842B}"/>
              </a:ext>
            </a:extLst>
          </p:cNvPr>
          <p:cNvSpPr txBox="1"/>
          <p:nvPr/>
        </p:nvSpPr>
        <p:spPr>
          <a:xfrm>
            <a:off x="5473765" y="2450751"/>
            <a:ext cx="124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Freesentation 5 Medium" pitchFamily="2" charset="-127"/>
                <a:ea typeface="Freesentation 5 Medium" pitchFamily="2" charset="-127"/>
              </a:rPr>
              <a:t>대용량 파일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B4CC0-A25C-33AE-7930-AC932279931D}"/>
              </a:ext>
            </a:extLst>
          </p:cNvPr>
          <p:cNvSpPr txBox="1"/>
          <p:nvPr/>
        </p:nvSpPr>
        <p:spPr>
          <a:xfrm>
            <a:off x="5374336" y="3732250"/>
            <a:ext cx="1443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Freesentation 5 Medium" pitchFamily="2" charset="-127"/>
                <a:ea typeface="Freesentation 5 Medium" pitchFamily="2" charset="-127"/>
              </a:rPr>
              <a:t>보안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211D8-310E-99AE-A64A-767EA41F457A}"/>
              </a:ext>
            </a:extLst>
          </p:cNvPr>
          <p:cNvSpPr txBox="1"/>
          <p:nvPr/>
        </p:nvSpPr>
        <p:spPr>
          <a:xfrm>
            <a:off x="5580347" y="5013749"/>
            <a:ext cx="1031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Freesentation 5 Medium" pitchFamily="2" charset="-127"/>
                <a:ea typeface="Freesentation 5 Medium" pitchFamily="2" charset="-127"/>
              </a:rPr>
              <a:t>배포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46CF2A-C8FD-D6E0-72C2-E938601B277F}"/>
              </a:ext>
            </a:extLst>
          </p:cNvPr>
          <p:cNvSpPr txBox="1"/>
          <p:nvPr/>
        </p:nvSpPr>
        <p:spPr>
          <a:xfrm>
            <a:off x="1039249" y="3785748"/>
            <a:ext cx="373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외부 </a:t>
            </a:r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API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의존 → 개인정보 유출 위험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DEDB9-01A8-3A32-7AFD-6EB3E23F851B}"/>
              </a:ext>
            </a:extLst>
          </p:cNvPr>
          <p:cNvSpPr txBox="1"/>
          <p:nvPr/>
        </p:nvSpPr>
        <p:spPr>
          <a:xfrm>
            <a:off x="7304834" y="3662637"/>
            <a:ext cx="3934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Yolo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git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ko-KR" altLang="en-US" dirty="0" err="1">
                <a:latin typeface="Freesentation 4 Regular" pitchFamily="2" charset="-127"/>
                <a:ea typeface="Freesentation 4 Regular" pitchFamily="2" charset="-127"/>
              </a:rPr>
              <a:t>레포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로컬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사내서버 완전 처리 → </a:t>
            </a:r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Docker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컨테이너 배포로 </a:t>
            </a:r>
            <a:r>
              <a:rPr kumimoji="1" lang="ko-KR" altLang="en-US" dirty="0" err="1">
                <a:latin typeface="Freesentation 4 Regular" pitchFamily="2" charset="-127"/>
                <a:ea typeface="Freesentation 4 Regular" pitchFamily="2" charset="-127"/>
              </a:rPr>
              <a:t>사내망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격리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1FE548-7312-4147-2FA6-CCE7C2204011}"/>
              </a:ext>
            </a:extLst>
          </p:cNvPr>
          <p:cNvSpPr txBox="1"/>
          <p:nvPr/>
        </p:nvSpPr>
        <p:spPr>
          <a:xfrm>
            <a:off x="1336237" y="5029138"/>
            <a:ext cx="3145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Python </a:t>
            </a:r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스크립트 배포 번거로움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0FCA9-B86D-FF37-23AE-D5C53B5B1A48}"/>
              </a:ext>
            </a:extLst>
          </p:cNvPr>
          <p:cNvSpPr txBox="1"/>
          <p:nvPr/>
        </p:nvSpPr>
        <p:spPr>
          <a:xfrm>
            <a:off x="7260264" y="5029138"/>
            <a:ext cx="4023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Docker </a:t>
            </a:r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이미지 </a:t>
            </a:r>
            <a:r>
              <a:rPr lang="en-US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+ </a:t>
            </a:r>
            <a:r>
              <a:rPr lang="en" altLang="ko-KR" dirty="0">
                <a:effectLst/>
                <a:latin typeface="Freesentation 4 Regular" pitchFamily="2" charset="-127"/>
                <a:ea typeface="Freesentation 4 Regular" pitchFamily="2" charset="-127"/>
              </a:rPr>
              <a:t>Ubuntu </a:t>
            </a:r>
            <a:r>
              <a:rPr lang="ko-KR" altLang="en-US" dirty="0">
                <a:effectLst/>
                <a:latin typeface="Freesentation 4 Regular" pitchFamily="2" charset="-127"/>
                <a:ea typeface="Freesentation 4 Regular" pitchFamily="2" charset="-127"/>
              </a:rPr>
              <a:t>배포</a:t>
            </a:r>
            <a:r>
              <a:rPr lang="en-US" altLang="ko-KR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lang="ko-KR" altLang="en-US" dirty="0">
                <a:latin typeface="Freesentation 4 Regular" pitchFamily="2" charset="-127"/>
                <a:ea typeface="Freesentation 4 Regular" pitchFamily="2" charset="-127"/>
              </a:rPr>
              <a:t>추후 결정 예정</a:t>
            </a:r>
            <a:r>
              <a:rPr lang="en-US" altLang="ko-KR" dirty="0">
                <a:latin typeface="Freesentation 4 Regular" pitchFamily="2" charset="-127"/>
                <a:ea typeface="Freesentation 4 Regular" pitchFamily="2" charset="-127"/>
              </a:rPr>
              <a:t>)</a:t>
            </a:r>
            <a:endParaRPr lang="ko-KR" altLang="en-US" dirty="0">
              <a:effectLst/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BDC613-A87A-E9E1-6B50-F6D0CD1FFC28}"/>
              </a:ext>
            </a:extLst>
          </p:cNvPr>
          <p:cNvSpPr txBox="1"/>
          <p:nvPr/>
        </p:nvSpPr>
        <p:spPr>
          <a:xfrm>
            <a:off x="1039248" y="2466140"/>
            <a:ext cx="373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단일 이미지 수동 처리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A8935E-0ED4-19D3-CE0F-1AF8E033B924}"/>
              </a:ext>
            </a:extLst>
          </p:cNvPr>
          <p:cNvSpPr txBox="1"/>
          <p:nvPr/>
        </p:nvSpPr>
        <p:spPr>
          <a:xfrm>
            <a:off x="7104380" y="2327941"/>
            <a:ext cx="43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`</a:t>
            </a:r>
            <a:r>
              <a:rPr kumimoji="1" lang="en" altLang="ko-KR" dirty="0" err="1">
                <a:latin typeface="Freesentation 4 Regular" pitchFamily="2" charset="-127"/>
                <a:ea typeface="Freesentation 4 Regular" pitchFamily="2" charset="-127"/>
              </a:rPr>
              <a:t>st.file_uploader</a:t>
            </a:r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(…, ZIP)` + `</a:t>
            </a:r>
            <a:r>
              <a:rPr kumimoji="1" lang="en" altLang="ko-KR" dirty="0" err="1">
                <a:latin typeface="Freesentation 4 Regular" pitchFamily="2" charset="-127"/>
                <a:ea typeface="Freesentation 4 Regular" pitchFamily="2" charset="-127"/>
              </a:rPr>
              <a:t>os.walk</a:t>
            </a:r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` </a:t>
            </a:r>
            <a:r>
              <a:rPr kumimoji="1" lang="ko-KR" altLang="en-US" dirty="0" err="1">
                <a:latin typeface="Freesentation 4 Regular" pitchFamily="2" charset="-127"/>
                <a:ea typeface="Freesentation 4 Regular" pitchFamily="2" charset="-127"/>
              </a:rPr>
              <a:t>전처리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 → 중복 해시 필터 → 일괄 </a:t>
            </a:r>
            <a:r>
              <a:rPr kumimoji="1" lang="en" altLang="ko-KR" dirty="0" err="1">
                <a:latin typeface="Freesentation 4 Regular" pitchFamily="2" charset="-127"/>
                <a:ea typeface="Freesentation 4 Regular" pitchFamily="2" charset="-127"/>
              </a:rPr>
              <a:t>detect→OCR</a:t>
            </a:r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1ED16-9821-861D-8F3D-6701B04F6F6C}"/>
              </a:ext>
            </a:extLst>
          </p:cNvPr>
          <p:cNvSpPr txBox="1"/>
          <p:nvPr/>
        </p:nvSpPr>
        <p:spPr>
          <a:xfrm>
            <a:off x="2742212" y="503059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Definition &amp; Solution</a:t>
            </a:r>
          </a:p>
        </p:txBody>
      </p:sp>
    </p:spTree>
    <p:extLst>
      <p:ext uri="{BB962C8B-B14F-4D97-AF65-F5344CB8AC3E}">
        <p14:creationId xmlns:p14="http://schemas.microsoft.com/office/powerpoint/2010/main" val="160930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742E02-8CA1-3A5B-D427-FCCC96164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11677C-7BC2-968F-5379-359CA663F0C0}"/>
              </a:ext>
            </a:extLst>
          </p:cNvPr>
          <p:cNvSpPr txBox="1"/>
          <p:nvPr/>
        </p:nvSpPr>
        <p:spPr>
          <a:xfrm>
            <a:off x="2742214" y="412233"/>
            <a:ext cx="6707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9 Black" pitchFamily="2" charset="-127"/>
                <a:ea typeface="Freesentation 9 Black" pitchFamily="2" charset="-127"/>
                <a:cs typeface="+mn-cs"/>
              </a:rPr>
              <a:t>기대성과</a:t>
            </a:r>
            <a:endParaRPr kumimoji="1" lang="en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5A6170"/>
              </a:solidFill>
              <a:effectLst/>
              <a:uLnTx/>
              <a:uFillTx/>
              <a:latin typeface="Freesentation 9 Black" pitchFamily="2" charset="-127"/>
              <a:ea typeface="Freesentation 9 Black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F838B-B113-0123-F53E-EE430A7943F7}"/>
              </a:ext>
            </a:extLst>
          </p:cNvPr>
          <p:cNvSpPr txBox="1"/>
          <p:nvPr/>
        </p:nvSpPr>
        <p:spPr>
          <a:xfrm>
            <a:off x="5020725" y="1181674"/>
            <a:ext cx="215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차량 </a:t>
            </a:r>
            <a:r>
              <a:rPr kumimoji="1" lang="en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OCR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6170"/>
                </a:solidFill>
                <a:effectLst/>
                <a:uLnTx/>
                <a:uFillTx/>
                <a:latin typeface="Freesentation 4 Regular" pitchFamily="2" charset="-127"/>
                <a:ea typeface="Freesentation 4 Regular" pitchFamily="2" charset="-127"/>
                <a:cs typeface="+mn-cs"/>
              </a:rPr>
              <a:t>프로그램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85F5F3A-3126-0F00-0AAF-3AD81C372053}"/>
              </a:ext>
            </a:extLst>
          </p:cNvPr>
          <p:cNvSpPr/>
          <p:nvPr/>
        </p:nvSpPr>
        <p:spPr>
          <a:xfrm>
            <a:off x="965800" y="1966505"/>
            <a:ext cx="4727634" cy="4094541"/>
          </a:xfrm>
          <a:prstGeom prst="roundRect">
            <a:avLst>
              <a:gd name="adj" fmla="val 6976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42195F2-0542-21A5-9CC2-6803754C3CD4}"/>
              </a:ext>
            </a:extLst>
          </p:cNvPr>
          <p:cNvSpPr/>
          <p:nvPr/>
        </p:nvSpPr>
        <p:spPr>
          <a:xfrm>
            <a:off x="6498568" y="1966505"/>
            <a:ext cx="4727632" cy="4094541"/>
          </a:xfrm>
          <a:prstGeom prst="roundRect">
            <a:avLst>
              <a:gd name="adj" fmla="val 6554"/>
            </a:avLst>
          </a:prstGeom>
          <a:solidFill>
            <a:schemeClr val="bg1"/>
          </a:solidFill>
          <a:ln>
            <a:noFill/>
          </a:ln>
          <a:effectLst>
            <a:outerShdw blurRad="152400" dist="762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양쪽 모서리가 둥근 사각형 8">
            <a:extLst>
              <a:ext uri="{FF2B5EF4-FFF2-40B4-BE49-F238E27FC236}">
                <a16:creationId xmlns:a16="http://schemas.microsoft.com/office/drawing/2014/main" id="{6A8C107A-5886-9B1F-E670-F25FB1CC2E78}"/>
              </a:ext>
            </a:extLst>
          </p:cNvPr>
          <p:cNvSpPr/>
          <p:nvPr/>
        </p:nvSpPr>
        <p:spPr>
          <a:xfrm>
            <a:off x="965800" y="2004147"/>
            <a:ext cx="4727634" cy="497514"/>
          </a:xfrm>
          <a:prstGeom prst="round2SameRect">
            <a:avLst>
              <a:gd name="adj1" fmla="val 33341"/>
              <a:gd name="adj2" fmla="val 0"/>
            </a:avLst>
          </a:prstGeom>
          <a:solidFill>
            <a:srgbClr val="1431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양쪽 모서리가 둥근 사각형 9">
            <a:extLst>
              <a:ext uri="{FF2B5EF4-FFF2-40B4-BE49-F238E27FC236}">
                <a16:creationId xmlns:a16="http://schemas.microsoft.com/office/drawing/2014/main" id="{BCEEEC78-5E38-3815-83E5-C0CC9B2F7D41}"/>
              </a:ext>
            </a:extLst>
          </p:cNvPr>
          <p:cNvSpPr/>
          <p:nvPr/>
        </p:nvSpPr>
        <p:spPr>
          <a:xfrm>
            <a:off x="6498568" y="2004147"/>
            <a:ext cx="4727634" cy="497514"/>
          </a:xfrm>
          <a:prstGeom prst="round2SameRect">
            <a:avLst>
              <a:gd name="adj1" fmla="val 33341"/>
              <a:gd name="adj2" fmla="val 0"/>
            </a:avLst>
          </a:prstGeom>
          <a:solidFill>
            <a:srgbClr val="0F6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F184A-B915-4D1F-1E5E-53B4B16EFDD6}"/>
              </a:ext>
            </a:extLst>
          </p:cNvPr>
          <p:cNvSpPr txBox="1"/>
          <p:nvPr/>
        </p:nvSpPr>
        <p:spPr>
          <a:xfrm>
            <a:off x="2361428" y="2066136"/>
            <a:ext cx="193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정량적 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E9E95-1D47-BD4E-3486-B6E38F307533}"/>
              </a:ext>
            </a:extLst>
          </p:cNvPr>
          <p:cNvSpPr txBox="1"/>
          <p:nvPr/>
        </p:nvSpPr>
        <p:spPr>
          <a:xfrm>
            <a:off x="7894195" y="2068238"/>
            <a:ext cx="193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정성적 목표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5D13E-C86F-E4B1-7EF2-C6B707416385}"/>
              </a:ext>
            </a:extLst>
          </p:cNvPr>
          <p:cNvSpPr txBox="1"/>
          <p:nvPr/>
        </p:nvSpPr>
        <p:spPr>
          <a:xfrm>
            <a:off x="1551469" y="3286492"/>
            <a:ext cx="3556294" cy="1670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 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-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탐지 </a:t>
            </a:r>
            <a:r>
              <a:rPr kumimoji="1" lang="en" altLang="ko-KR" dirty="0" err="1">
                <a:latin typeface="Freesentation 4 Regular" pitchFamily="2" charset="-127"/>
                <a:ea typeface="Freesentation 4 Regular" pitchFamily="2" charset="-127"/>
              </a:rPr>
              <a:t>mAP</a:t>
            </a:r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kumimoji="1" lang="en" altLang="ko-KR" b="1" dirty="0">
                <a:latin typeface="Freesentation 4 Regular" pitchFamily="2" charset="-127"/>
                <a:ea typeface="Freesentation 4 Regular" pitchFamily="2" charset="-127"/>
              </a:rPr>
              <a:t>≥ 0.80  </a:t>
            </a:r>
          </a:p>
          <a:p>
            <a:pPr algn="ctr">
              <a:lnSpc>
                <a:spcPct val="200000"/>
              </a:lnSpc>
            </a:pPr>
            <a:r>
              <a:rPr kumimoji="1" lang="en" altLang="ko-KR" dirty="0">
                <a:latin typeface="Freesentation 4 Regular" pitchFamily="2" charset="-127"/>
                <a:ea typeface="Freesentation 4 Regular" pitchFamily="2" charset="-127"/>
              </a:rPr>
              <a:t>  - OCR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정확도 </a:t>
            </a:r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≥ </a:t>
            </a:r>
            <a:r>
              <a:rPr kumimoji="1" lang="en-US" altLang="ko-KR" b="1" dirty="0">
                <a:latin typeface="Freesentation 4 Regular" pitchFamily="2" charset="-127"/>
                <a:ea typeface="Freesentation 4 Regular" pitchFamily="2" charset="-127"/>
              </a:rPr>
              <a:t>95% 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한글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·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숫자 모두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)  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  -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처리 속도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: </a:t>
            </a:r>
            <a:r>
              <a:rPr kumimoji="1" lang="en-US" altLang="ko-KR" b="1" dirty="0">
                <a:latin typeface="Freesentation 4 Regular" pitchFamily="2" charset="-127"/>
                <a:ea typeface="Freesentation 4 Regular" pitchFamily="2" charset="-127"/>
              </a:rPr>
              <a:t>1,000</a:t>
            </a:r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장</a:t>
            </a:r>
            <a:r>
              <a:rPr kumimoji="1" lang="en-US" altLang="ko-KR" b="1" dirty="0">
                <a:latin typeface="Freesentation 4 Regular" pitchFamily="2" charset="-127"/>
                <a:ea typeface="Freesentation 4 Regular" pitchFamily="2" charset="-127"/>
              </a:rPr>
              <a:t>/</a:t>
            </a:r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분 이상</a:t>
            </a:r>
            <a:endParaRPr kumimoji="1" lang="en-US" altLang="ko-KR" b="1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30176-02B6-E0C6-E407-2A376EEA8346}"/>
              </a:ext>
            </a:extLst>
          </p:cNvPr>
          <p:cNvSpPr txBox="1"/>
          <p:nvPr/>
        </p:nvSpPr>
        <p:spPr>
          <a:xfrm>
            <a:off x="6702441" y="3078505"/>
            <a:ext cx="4319884" cy="222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-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업무 효율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: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수기 작업 대체 → </a:t>
            </a:r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업무 시간 단축  </a:t>
            </a:r>
          </a:p>
          <a:p>
            <a:pPr algn="ctr">
              <a:lnSpc>
                <a:spcPct val="200000"/>
              </a:lnSpc>
            </a:pP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 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-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보안 강화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: </a:t>
            </a:r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개인정보 완전 로컬 처리  </a:t>
            </a:r>
          </a:p>
          <a:p>
            <a:pPr algn="ctr">
              <a:lnSpc>
                <a:spcPct val="200000"/>
              </a:lnSpc>
            </a:pP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 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-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사용성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: </a:t>
            </a:r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직관적 </a:t>
            </a:r>
            <a:r>
              <a:rPr kumimoji="1" lang="en" altLang="ko-KR" b="1" dirty="0">
                <a:latin typeface="Freesentation 4 Regular" pitchFamily="2" charset="-127"/>
                <a:ea typeface="Freesentation 4 Regular" pitchFamily="2" charset="-127"/>
              </a:rPr>
              <a:t>UI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로 누구나 즉시 사용 가능  </a:t>
            </a:r>
          </a:p>
          <a:p>
            <a:pPr algn="ctr">
              <a:lnSpc>
                <a:spcPct val="200000"/>
              </a:lnSpc>
            </a:pP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  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-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확장성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: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다른 지자체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·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기업에도 </a:t>
            </a:r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손쉬운 설치</a:t>
            </a:r>
            <a:r>
              <a:rPr kumimoji="1" lang="en-US" altLang="ko-KR" b="1" dirty="0">
                <a:latin typeface="Freesentation 4 Regular" pitchFamily="2" charset="-127"/>
                <a:ea typeface="Freesentation 4 Regular" pitchFamily="2" charset="-127"/>
              </a:rPr>
              <a:t>·</a:t>
            </a:r>
            <a:r>
              <a:rPr kumimoji="1" lang="ko-KR" altLang="en-US" b="1" dirty="0">
                <a:latin typeface="Freesentation 4 Regular" pitchFamily="2" charset="-127"/>
                <a:ea typeface="Freesentation 4 Regular" pitchFamily="2" charset="-127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20444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DC7D9-DE82-F6FF-5292-C12E8F9F5767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789FD-57CD-38C3-BF9B-5ABFF996A9DC}"/>
              </a:ext>
            </a:extLst>
          </p:cNvPr>
          <p:cNvSpPr txBox="1"/>
          <p:nvPr/>
        </p:nvSpPr>
        <p:spPr>
          <a:xfrm>
            <a:off x="5469760" y="1149085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</a:p>
        </p:txBody>
      </p:sp>
      <p:pic>
        <p:nvPicPr>
          <p:cNvPr id="5" name="그림 4" descr="폰트, 그래픽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67DB17-CDF5-C253-7CFD-E3CE0B86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77" y="2428874"/>
            <a:ext cx="2699753" cy="2699753"/>
          </a:xfrm>
          <a:prstGeom prst="rect">
            <a:avLst/>
          </a:prstGeom>
        </p:spPr>
      </p:pic>
      <p:pic>
        <p:nvPicPr>
          <p:cNvPr id="7" name="그림 6" descr="그림, 클립아트, 만화 영화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17BF8E-78FD-95F1-5CC1-89A25ACD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59" y="2398205"/>
            <a:ext cx="2699754" cy="2699754"/>
          </a:xfrm>
          <a:prstGeom prst="rect">
            <a:avLst/>
          </a:prstGeom>
        </p:spPr>
      </p:pic>
      <p:pic>
        <p:nvPicPr>
          <p:cNvPr id="9" name="그림 8" descr="스크린샷, 그래픽, 상징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779FE00-5810-67DC-09CD-49269EABA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086" y="2321713"/>
            <a:ext cx="2852737" cy="2852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8D587B-3485-022E-985E-965CF6443814}"/>
              </a:ext>
            </a:extLst>
          </p:cNvPr>
          <p:cNvSpPr txBox="1"/>
          <p:nvPr/>
        </p:nvSpPr>
        <p:spPr>
          <a:xfrm>
            <a:off x="1840046" y="5123855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성능 향상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89953-26B8-C0EA-CD8D-31F2D041517C}"/>
              </a:ext>
            </a:extLst>
          </p:cNvPr>
          <p:cNvSpPr txBox="1"/>
          <p:nvPr/>
        </p:nvSpPr>
        <p:spPr>
          <a:xfrm>
            <a:off x="5421989" y="5174450"/>
            <a:ext cx="14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직관적 </a:t>
            </a:r>
            <a:r>
              <a:rPr kumimoji="1" lang="en-US" altLang="ko-KR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UI</a:t>
            </a:r>
            <a:endParaRPr kumimoji="1" lang="ko-KR" altLang="en-US" sz="2800" b="1" dirty="0">
              <a:solidFill>
                <a:srgbClr val="5A617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875D8-6E17-45C4-9698-A1E7A13697E1}"/>
              </a:ext>
            </a:extLst>
          </p:cNvPr>
          <p:cNvSpPr txBox="1"/>
          <p:nvPr/>
        </p:nvSpPr>
        <p:spPr>
          <a:xfrm>
            <a:off x="8927447" y="5174450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정보 보안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9639E0C7-ABE8-3EA1-6A6F-492B47AD6CDB}"/>
              </a:ext>
            </a:extLst>
          </p:cNvPr>
          <p:cNvSpPr/>
          <p:nvPr/>
        </p:nvSpPr>
        <p:spPr>
          <a:xfrm>
            <a:off x="4652483" y="2138222"/>
            <a:ext cx="2941104" cy="3907637"/>
          </a:xfrm>
          <a:prstGeom prst="frame">
            <a:avLst>
              <a:gd name="adj1" fmla="val 22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3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11A8C-18B8-B711-C53E-4B25316A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20CF4509-1B5D-E186-CCEB-F9A4DBF57C5E}"/>
              </a:ext>
            </a:extLst>
          </p:cNvPr>
          <p:cNvSpPr/>
          <p:nvPr/>
        </p:nvSpPr>
        <p:spPr>
          <a:xfrm>
            <a:off x="6337664" y="1549195"/>
            <a:ext cx="5433467" cy="4816184"/>
          </a:xfrm>
          <a:prstGeom prst="roundRect">
            <a:avLst>
              <a:gd name="adj" fmla="val 3475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2268BEF-343F-47AD-4B2C-11C7300E3EF5}"/>
              </a:ext>
            </a:extLst>
          </p:cNvPr>
          <p:cNvSpPr/>
          <p:nvPr/>
        </p:nvSpPr>
        <p:spPr>
          <a:xfrm>
            <a:off x="467788" y="1549195"/>
            <a:ext cx="5433467" cy="4816184"/>
          </a:xfrm>
          <a:prstGeom prst="roundRect">
            <a:avLst>
              <a:gd name="adj" fmla="val 3475"/>
            </a:avLst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32434-DD5E-8FC1-8D8F-715870E47D75}"/>
              </a:ext>
            </a:extLst>
          </p:cNvPr>
          <p:cNvSpPr txBox="1"/>
          <p:nvPr/>
        </p:nvSpPr>
        <p:spPr>
          <a:xfrm>
            <a:off x="4015974" y="378317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F6157-581E-E71A-2F68-ADDFB1C780BE}"/>
              </a:ext>
            </a:extLst>
          </p:cNvPr>
          <p:cNvSpPr txBox="1"/>
          <p:nvPr/>
        </p:nvSpPr>
        <p:spPr>
          <a:xfrm>
            <a:off x="5121517" y="1032461"/>
            <a:ext cx="194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  <a:r>
              <a:rPr kumimoji="1" lang="en-US" altLang="ko-KR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-UI</a:t>
            </a:r>
            <a:endParaRPr kumimoji="1" lang="ko-KR" altLang="en-US" sz="2000" dirty="0">
              <a:solidFill>
                <a:srgbClr val="5A6170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226A9D-6575-C138-4453-508D33AB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08" y="1700916"/>
            <a:ext cx="4896225" cy="217610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FE3F2DC-6C14-CDDA-A7D4-3FC8F3E4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40" t="14648" r="8116" b="8600"/>
          <a:stretch/>
        </p:blipFill>
        <p:spPr>
          <a:xfrm>
            <a:off x="3136337" y="2116772"/>
            <a:ext cx="2539160" cy="2349575"/>
          </a:xfrm>
          <a:prstGeom prst="rect">
            <a:avLst/>
          </a:prstGeom>
        </p:spPr>
      </p:pic>
      <p:pic>
        <p:nvPicPr>
          <p:cNvPr id="23" name="그림 2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24D1CC-32D4-8C4D-B736-1F31119F9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71" y="4687554"/>
            <a:ext cx="4992926" cy="1385178"/>
          </a:xfrm>
          <a:prstGeom prst="rect">
            <a:avLst/>
          </a:prstGeom>
        </p:spPr>
      </p:pic>
      <p:pic>
        <p:nvPicPr>
          <p:cNvPr id="25" name="그림 24" descr="텍스트, 육상 차량, 자동차, 차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764A842-BA8D-5080-99A1-79CD912A94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505" t="13640"/>
          <a:stretch/>
        </p:blipFill>
        <p:spPr>
          <a:xfrm>
            <a:off x="6534704" y="1801761"/>
            <a:ext cx="2414672" cy="15111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그림 26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B169CA-1145-8C0B-2ACC-74A67AD3F0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309" t="9633"/>
          <a:stretch/>
        </p:blipFill>
        <p:spPr>
          <a:xfrm>
            <a:off x="9137621" y="1809721"/>
            <a:ext cx="2414672" cy="148704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9" name="그림 28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543C69-6683-B824-E768-530AF307756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9674" b="13355"/>
          <a:stretch/>
        </p:blipFill>
        <p:spPr>
          <a:xfrm>
            <a:off x="696859" y="2102484"/>
            <a:ext cx="2306834" cy="2349575"/>
          </a:xfrm>
          <a:prstGeom prst="rect">
            <a:avLst/>
          </a:prstGeom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CBFEB6B0-CFAB-B0D4-010C-E41C134F8EFD}"/>
              </a:ext>
            </a:extLst>
          </p:cNvPr>
          <p:cNvSpPr/>
          <p:nvPr/>
        </p:nvSpPr>
        <p:spPr>
          <a:xfrm>
            <a:off x="6579410" y="1849232"/>
            <a:ext cx="1028700" cy="4939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인식 성공</a:t>
            </a: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A0F16B8A-5635-2BC3-8260-91D5009D7C3B}"/>
              </a:ext>
            </a:extLst>
          </p:cNvPr>
          <p:cNvSpPr/>
          <p:nvPr/>
        </p:nvSpPr>
        <p:spPr>
          <a:xfrm>
            <a:off x="9180484" y="1849232"/>
            <a:ext cx="1028700" cy="4939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Freesentation 6 SemiBold" pitchFamily="2" charset="-127"/>
                <a:ea typeface="Freesentation 6 SemiBold" pitchFamily="2" charset="-127"/>
              </a:rPr>
              <a:t>인식 불가</a:t>
            </a:r>
          </a:p>
        </p:txBody>
      </p:sp>
      <p:pic>
        <p:nvPicPr>
          <p:cNvPr id="34" name="그림 33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4D1333B-D47A-72B4-33A4-2990CDACAE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711459" y="3528271"/>
            <a:ext cx="662795" cy="662795"/>
          </a:xfrm>
          <a:prstGeom prst="rect">
            <a:avLst/>
          </a:prstGeom>
        </p:spPr>
      </p:pic>
      <p:pic>
        <p:nvPicPr>
          <p:cNvPr id="35" name="그림 34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BCD8F3-0A02-B439-E643-895677B8F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711459" y="2557324"/>
            <a:ext cx="662795" cy="662795"/>
          </a:xfrm>
          <a:prstGeom prst="rect">
            <a:avLst/>
          </a:prstGeom>
        </p:spPr>
      </p:pic>
      <p:pic>
        <p:nvPicPr>
          <p:cNvPr id="36" name="그림 35" descr="그래픽, 폰트, 스크린샷, 일렉트릭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ED0951-686C-C1AE-65A8-46B7BDABB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694692" y="4465315"/>
            <a:ext cx="662795" cy="662795"/>
          </a:xfrm>
          <a:prstGeom prst="rect">
            <a:avLst/>
          </a:prstGeom>
        </p:spPr>
      </p:pic>
      <p:pic>
        <p:nvPicPr>
          <p:cNvPr id="40" name="그림 39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4ABF21-12F1-8F57-DC7C-7EAC58663A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9410" y="3528271"/>
            <a:ext cx="4972883" cy="2583878"/>
          </a:xfrm>
          <a:prstGeom prst="rect">
            <a:avLst/>
          </a:prstGeom>
        </p:spPr>
      </p:pic>
      <p:pic>
        <p:nvPicPr>
          <p:cNvPr id="38" name="그림 3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DCD9B2-1B80-7BAE-ADD5-8D475CD178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9410" y="3559075"/>
            <a:ext cx="1612326" cy="754935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1191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163355-DDEE-074C-C5D9-51B2D8F4D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79D71-F6EF-2C38-314F-8A0E3DA85FCB}"/>
              </a:ext>
            </a:extLst>
          </p:cNvPr>
          <p:cNvSpPr txBox="1"/>
          <p:nvPr/>
        </p:nvSpPr>
        <p:spPr>
          <a:xfrm>
            <a:off x="4015974" y="492621"/>
            <a:ext cx="4160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차량 </a:t>
            </a:r>
            <a:r>
              <a:rPr kumimoji="1" lang="en-US" altLang="ko-KR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OCR</a:t>
            </a:r>
            <a:r>
              <a:rPr kumimoji="1" lang="ko-KR" altLang="en-US" sz="4400" b="1" dirty="0">
                <a:solidFill>
                  <a:srgbClr val="5A6170"/>
                </a:solidFill>
                <a:latin typeface="Freesentation 9 Black" pitchFamily="2" charset="-127"/>
                <a:ea typeface="Freesentation 9 Black" pitchFamily="2" charset="-127"/>
              </a:rPr>
              <a:t>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A3C9D-C7AE-F507-BB05-8997C2ED533D}"/>
              </a:ext>
            </a:extLst>
          </p:cNvPr>
          <p:cNvSpPr txBox="1"/>
          <p:nvPr/>
        </p:nvSpPr>
        <p:spPr>
          <a:xfrm>
            <a:off x="5469760" y="1149085"/>
            <a:ext cx="154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5A6170"/>
                </a:solidFill>
                <a:latin typeface="Freesentation 4 Regular" pitchFamily="2" charset="-127"/>
                <a:ea typeface="Freesentation 4 Regular" pitchFamily="2" charset="-127"/>
              </a:rPr>
              <a:t>현재 진행상황</a:t>
            </a:r>
          </a:p>
        </p:txBody>
      </p:sp>
      <p:pic>
        <p:nvPicPr>
          <p:cNvPr id="5" name="그림 4" descr="폰트, 그래픽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993D5C-1E58-C6FB-E1EA-B619B38D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77" y="2428874"/>
            <a:ext cx="2699753" cy="2699753"/>
          </a:xfrm>
          <a:prstGeom prst="rect">
            <a:avLst/>
          </a:prstGeom>
        </p:spPr>
      </p:pic>
      <p:pic>
        <p:nvPicPr>
          <p:cNvPr id="7" name="그림 6" descr="그림, 클립아트, 만화 영화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10C9F8-1C8D-5A6A-1E2E-288D9DB3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59" y="2398205"/>
            <a:ext cx="2699754" cy="2699754"/>
          </a:xfrm>
          <a:prstGeom prst="rect">
            <a:avLst/>
          </a:prstGeom>
        </p:spPr>
      </p:pic>
      <p:pic>
        <p:nvPicPr>
          <p:cNvPr id="9" name="그림 8" descr="스크린샷, 그래픽, 상징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BC7893-4906-8450-783C-EDE208F05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086" y="2321713"/>
            <a:ext cx="2852737" cy="2852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44A6B0-040D-E4B2-8F9D-FA884BA34A50}"/>
              </a:ext>
            </a:extLst>
          </p:cNvPr>
          <p:cNvSpPr txBox="1"/>
          <p:nvPr/>
        </p:nvSpPr>
        <p:spPr>
          <a:xfrm>
            <a:off x="1840046" y="5123855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성능 향상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FE3DC-440B-E9C2-0B8D-D14870D72CA8}"/>
              </a:ext>
            </a:extLst>
          </p:cNvPr>
          <p:cNvSpPr txBox="1"/>
          <p:nvPr/>
        </p:nvSpPr>
        <p:spPr>
          <a:xfrm>
            <a:off x="5421989" y="5174450"/>
            <a:ext cx="14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직관적 </a:t>
            </a:r>
            <a:r>
              <a:rPr kumimoji="1" lang="en-US" altLang="ko-KR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UI</a:t>
            </a:r>
            <a:endParaRPr kumimoji="1" lang="ko-KR" altLang="en-US" sz="2800" b="1" dirty="0">
              <a:solidFill>
                <a:srgbClr val="5A6170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2B7EB-C070-5737-6536-66300B93E5ED}"/>
              </a:ext>
            </a:extLst>
          </p:cNvPr>
          <p:cNvSpPr txBox="1"/>
          <p:nvPr/>
        </p:nvSpPr>
        <p:spPr>
          <a:xfrm>
            <a:off x="8927447" y="5174450"/>
            <a:ext cx="134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5A6170"/>
                </a:solidFill>
                <a:latin typeface="Freesentation 6 SemiBold" pitchFamily="2" charset="-127"/>
                <a:ea typeface="Freesentation 6 SemiBold" pitchFamily="2" charset="-127"/>
              </a:rPr>
              <a:t>정보 보안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F6E87D74-A1C7-971A-4279-92A91741AD14}"/>
              </a:ext>
            </a:extLst>
          </p:cNvPr>
          <p:cNvSpPr/>
          <p:nvPr/>
        </p:nvSpPr>
        <p:spPr>
          <a:xfrm>
            <a:off x="1023446" y="2138222"/>
            <a:ext cx="2941104" cy="3907637"/>
          </a:xfrm>
          <a:prstGeom prst="frame">
            <a:avLst>
              <a:gd name="adj1" fmla="val 22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3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913</Words>
  <Application>Microsoft Macintosh PowerPoint</Application>
  <PresentationFormat>와이드스크린</PresentationFormat>
  <Paragraphs>131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Freesentation 7 Bold</vt:lpstr>
      <vt:lpstr>Arial</vt:lpstr>
      <vt:lpstr>Freesentation 6 SemiBold</vt:lpstr>
      <vt:lpstr>Freesentation 4 Regular</vt:lpstr>
      <vt:lpstr>Freesentation 3 Light</vt:lpstr>
      <vt:lpstr>Freesentation 5 Medium</vt:lpstr>
      <vt:lpstr>맑은 고딕</vt:lpstr>
      <vt:lpstr>Freesentation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김재민</dc:creator>
  <cp:lastModifiedBy>김재민</cp:lastModifiedBy>
  <cp:revision>64</cp:revision>
  <dcterms:created xsi:type="dcterms:W3CDTF">2025-03-15T03:50:12Z</dcterms:created>
  <dcterms:modified xsi:type="dcterms:W3CDTF">2025-04-27T17:19:57Z</dcterms:modified>
</cp:coreProperties>
</file>